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7" r:id="rId1"/>
  </p:sldMasterIdLst>
  <p:notesMasterIdLst>
    <p:notesMasterId r:id="rId16"/>
  </p:notesMasterIdLst>
  <p:handoutMasterIdLst>
    <p:handoutMasterId r:id="rId17"/>
  </p:handoutMasterIdLst>
  <p:sldIdLst>
    <p:sldId id="4249" r:id="rId2"/>
    <p:sldId id="4243" r:id="rId3"/>
    <p:sldId id="4252" r:id="rId4"/>
    <p:sldId id="4244" r:id="rId5"/>
    <p:sldId id="4251" r:id="rId6"/>
    <p:sldId id="4253" r:id="rId7"/>
    <p:sldId id="4254" r:id="rId8"/>
    <p:sldId id="4255" r:id="rId9"/>
    <p:sldId id="4256" r:id="rId10"/>
    <p:sldId id="4260" r:id="rId11"/>
    <p:sldId id="4258" r:id="rId12"/>
    <p:sldId id="4259" r:id="rId13"/>
    <p:sldId id="4257" r:id="rId14"/>
    <p:sldId id="4250" r:id="rId15"/>
  </p:sldIdLst>
  <p:sldSz cx="12858750" cy="7232650"/>
  <p:notesSz cx="6858000" cy="9144000"/>
  <p:custDataLst>
    <p:tags r:id="rId1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2744"/>
    <a:srgbClr val="29ABE2"/>
    <a:srgbClr val="4BC1DD"/>
    <a:srgbClr val="FFC000"/>
    <a:srgbClr val="5CBA46"/>
    <a:srgbClr val="00939F"/>
    <a:srgbClr val="DC5B3E"/>
    <a:srgbClr val="4B5C6E"/>
    <a:srgbClr val="005490"/>
    <a:srgbClr val="57C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35" autoAdjust="0"/>
    <p:restoredTop sz="95274" autoAdjust="0"/>
  </p:normalViewPr>
  <p:slideViewPr>
    <p:cSldViewPr>
      <p:cViewPr varScale="1">
        <p:scale>
          <a:sx n="91" d="100"/>
          <a:sy n="91" d="100"/>
        </p:scale>
        <p:origin x="408" y="184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2019/4/27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706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043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397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172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28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9354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97304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5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6" r:id="rId2"/>
    <p:sldLayoutId id="214748370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notesSlide" Target="../notesSlides/notesSlide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048373"/>
            <a:ext cx="12858750" cy="31842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116783" y="824384"/>
            <a:ext cx="2625184" cy="2619388"/>
            <a:chOff x="2423438" y="1854200"/>
            <a:chExt cx="1438276" cy="143510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2423438" y="1854200"/>
              <a:ext cx="1438275" cy="143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2552026" y="2409825"/>
              <a:ext cx="1309688" cy="879475"/>
            </a:xfrm>
            <a:custGeom>
              <a:avLst/>
              <a:gdLst>
                <a:gd name="T0" fmla="*/ 346 w 346"/>
                <a:gd name="T1" fmla="*/ 43 h 233"/>
                <a:gd name="T2" fmla="*/ 156 w 346"/>
                <a:gd name="T3" fmla="*/ 233 h 233"/>
                <a:gd name="T4" fmla="*/ 128 w 346"/>
                <a:gd name="T5" fmla="*/ 231 h 233"/>
                <a:gd name="T6" fmla="*/ 24 w 346"/>
                <a:gd name="T7" fmla="*/ 127 h 233"/>
                <a:gd name="T8" fmla="*/ 22 w 346"/>
                <a:gd name="T9" fmla="*/ 118 h 233"/>
                <a:gd name="T10" fmla="*/ 32 w 346"/>
                <a:gd name="T11" fmla="*/ 86 h 233"/>
                <a:gd name="T12" fmla="*/ 22 w 346"/>
                <a:gd name="T13" fmla="*/ 76 h 233"/>
                <a:gd name="T14" fmla="*/ 32 w 346"/>
                <a:gd name="T15" fmla="*/ 72 h 233"/>
                <a:gd name="T16" fmla="*/ 33 w 346"/>
                <a:gd name="T17" fmla="*/ 39 h 233"/>
                <a:gd name="T18" fmla="*/ 0 w 346"/>
                <a:gd name="T19" fmla="*/ 7 h 233"/>
                <a:gd name="T20" fmla="*/ 312 w 346"/>
                <a:gd name="T21" fmla="*/ 0 h 233"/>
                <a:gd name="T22" fmla="*/ 346 w 346"/>
                <a:gd name="T23" fmla="*/ 34 h 233"/>
                <a:gd name="T24" fmla="*/ 346 w 346"/>
                <a:gd name="T25" fmla="*/ 4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233">
                  <a:moveTo>
                    <a:pt x="346" y="43"/>
                  </a:moveTo>
                  <a:cubicBezTo>
                    <a:pt x="346" y="148"/>
                    <a:pt x="261" y="233"/>
                    <a:pt x="156" y="233"/>
                  </a:cubicBezTo>
                  <a:cubicBezTo>
                    <a:pt x="146" y="233"/>
                    <a:pt x="137" y="233"/>
                    <a:pt x="128" y="231"/>
                  </a:cubicBezTo>
                  <a:cubicBezTo>
                    <a:pt x="24" y="127"/>
                    <a:pt x="24" y="127"/>
                    <a:pt x="24" y="127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46" y="34"/>
                    <a:pt x="346" y="34"/>
                    <a:pt x="346" y="34"/>
                  </a:cubicBezTo>
                  <a:cubicBezTo>
                    <a:pt x="346" y="37"/>
                    <a:pt x="346" y="40"/>
                    <a:pt x="346" y="4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545676" y="2235200"/>
              <a:ext cx="1195388" cy="676275"/>
            </a:xfrm>
            <a:custGeom>
              <a:avLst/>
              <a:gdLst>
                <a:gd name="T0" fmla="*/ 72 w 316"/>
                <a:gd name="T1" fmla="*/ 96 h 179"/>
                <a:gd name="T2" fmla="*/ 72 w 316"/>
                <a:gd name="T3" fmla="*/ 133 h 179"/>
                <a:gd name="T4" fmla="*/ 244 w 316"/>
                <a:gd name="T5" fmla="*/ 133 h 179"/>
                <a:gd name="T6" fmla="*/ 244 w 316"/>
                <a:gd name="T7" fmla="*/ 96 h 179"/>
                <a:gd name="T8" fmla="*/ 237 w 316"/>
                <a:gd name="T9" fmla="*/ 91 h 179"/>
                <a:gd name="T10" fmla="*/ 163 w 316"/>
                <a:gd name="T11" fmla="*/ 122 h 179"/>
                <a:gd name="T12" fmla="*/ 153 w 316"/>
                <a:gd name="T13" fmla="*/ 122 h 179"/>
                <a:gd name="T14" fmla="*/ 80 w 316"/>
                <a:gd name="T15" fmla="*/ 91 h 179"/>
                <a:gd name="T16" fmla="*/ 72 w 316"/>
                <a:gd name="T17" fmla="*/ 96 h 179"/>
                <a:gd name="T18" fmla="*/ 39 w 316"/>
                <a:gd name="T19" fmla="*/ 73 h 179"/>
                <a:gd name="T20" fmla="*/ 39 w 316"/>
                <a:gd name="T21" fmla="*/ 106 h 179"/>
                <a:gd name="T22" fmla="*/ 39 w 316"/>
                <a:gd name="T23" fmla="*/ 107 h 179"/>
                <a:gd name="T24" fmla="*/ 41 w 316"/>
                <a:gd name="T25" fmla="*/ 107 h 179"/>
                <a:gd name="T26" fmla="*/ 45 w 316"/>
                <a:gd name="T27" fmla="*/ 112 h 179"/>
                <a:gd name="T28" fmla="*/ 44 w 316"/>
                <a:gd name="T29" fmla="*/ 119 h 179"/>
                <a:gd name="T30" fmla="*/ 44 w 316"/>
                <a:gd name="T31" fmla="*/ 119 h 179"/>
                <a:gd name="T32" fmla="*/ 44 w 316"/>
                <a:gd name="T33" fmla="*/ 123 h 179"/>
                <a:gd name="T34" fmla="*/ 44 w 316"/>
                <a:gd name="T35" fmla="*/ 124 h 179"/>
                <a:gd name="T36" fmla="*/ 42 w 316"/>
                <a:gd name="T37" fmla="*/ 174 h 179"/>
                <a:gd name="T38" fmla="*/ 41 w 316"/>
                <a:gd name="T39" fmla="*/ 174 h 179"/>
                <a:gd name="T40" fmla="*/ 42 w 316"/>
                <a:gd name="T41" fmla="*/ 169 h 179"/>
                <a:gd name="T42" fmla="*/ 40 w 316"/>
                <a:gd name="T43" fmla="*/ 169 h 179"/>
                <a:gd name="T44" fmla="*/ 35 w 316"/>
                <a:gd name="T45" fmla="*/ 179 h 179"/>
                <a:gd name="T46" fmla="*/ 34 w 316"/>
                <a:gd name="T47" fmla="*/ 178 h 179"/>
                <a:gd name="T48" fmla="*/ 33 w 316"/>
                <a:gd name="T49" fmla="*/ 168 h 179"/>
                <a:gd name="T50" fmla="*/ 31 w 316"/>
                <a:gd name="T51" fmla="*/ 166 h 179"/>
                <a:gd name="T52" fmla="*/ 31 w 316"/>
                <a:gd name="T53" fmla="*/ 172 h 179"/>
                <a:gd name="T54" fmla="*/ 30 w 316"/>
                <a:gd name="T55" fmla="*/ 172 h 179"/>
                <a:gd name="T56" fmla="*/ 29 w 316"/>
                <a:gd name="T57" fmla="*/ 168 h 179"/>
                <a:gd name="T58" fmla="*/ 28 w 316"/>
                <a:gd name="T59" fmla="*/ 169 h 179"/>
                <a:gd name="T60" fmla="*/ 28 w 316"/>
                <a:gd name="T61" fmla="*/ 174 h 179"/>
                <a:gd name="T62" fmla="*/ 27 w 316"/>
                <a:gd name="T63" fmla="*/ 175 h 179"/>
                <a:gd name="T64" fmla="*/ 26 w 316"/>
                <a:gd name="T65" fmla="*/ 123 h 179"/>
                <a:gd name="T66" fmla="*/ 26 w 316"/>
                <a:gd name="T67" fmla="*/ 122 h 179"/>
                <a:gd name="T68" fmla="*/ 26 w 316"/>
                <a:gd name="T69" fmla="*/ 118 h 179"/>
                <a:gd name="T70" fmla="*/ 26 w 316"/>
                <a:gd name="T71" fmla="*/ 118 h 179"/>
                <a:gd name="T72" fmla="*/ 25 w 316"/>
                <a:gd name="T73" fmla="*/ 112 h 179"/>
                <a:gd name="T74" fmla="*/ 30 w 316"/>
                <a:gd name="T75" fmla="*/ 105 h 179"/>
                <a:gd name="T76" fmla="*/ 32 w 316"/>
                <a:gd name="T77" fmla="*/ 105 h 179"/>
                <a:gd name="T78" fmla="*/ 32 w 316"/>
                <a:gd name="T79" fmla="*/ 104 h 179"/>
                <a:gd name="T80" fmla="*/ 32 w 316"/>
                <a:gd name="T81" fmla="*/ 68 h 179"/>
                <a:gd name="T82" fmla="*/ 30 w 316"/>
                <a:gd name="T83" fmla="*/ 65 h 179"/>
                <a:gd name="T84" fmla="*/ 4 w 316"/>
                <a:gd name="T85" fmla="*/ 54 h 179"/>
                <a:gd name="T86" fmla="*/ 4 w 316"/>
                <a:gd name="T87" fmla="*/ 45 h 179"/>
                <a:gd name="T88" fmla="*/ 154 w 316"/>
                <a:gd name="T89" fmla="*/ 0 h 179"/>
                <a:gd name="T90" fmla="*/ 162 w 316"/>
                <a:gd name="T91" fmla="*/ 0 h 179"/>
                <a:gd name="T92" fmla="*/ 311 w 316"/>
                <a:gd name="T93" fmla="*/ 45 h 179"/>
                <a:gd name="T94" fmla="*/ 312 w 316"/>
                <a:gd name="T95" fmla="*/ 54 h 179"/>
                <a:gd name="T96" fmla="*/ 163 w 316"/>
                <a:gd name="T97" fmla="*/ 116 h 179"/>
                <a:gd name="T98" fmla="*/ 153 w 316"/>
                <a:gd name="T99" fmla="*/ 116 h 179"/>
                <a:gd name="T100" fmla="*/ 43 w 316"/>
                <a:gd name="T101" fmla="*/ 70 h 179"/>
                <a:gd name="T102" fmla="*/ 39 w 316"/>
                <a:gd name="T103" fmla="*/ 7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6" h="179">
                  <a:moveTo>
                    <a:pt x="72" y="96"/>
                  </a:moveTo>
                  <a:cubicBezTo>
                    <a:pt x="72" y="133"/>
                    <a:pt x="72" y="133"/>
                    <a:pt x="72" y="133"/>
                  </a:cubicBezTo>
                  <a:cubicBezTo>
                    <a:pt x="72" y="177"/>
                    <a:pt x="244" y="177"/>
                    <a:pt x="244" y="133"/>
                  </a:cubicBezTo>
                  <a:cubicBezTo>
                    <a:pt x="244" y="96"/>
                    <a:pt x="244" y="96"/>
                    <a:pt x="244" y="96"/>
                  </a:cubicBezTo>
                  <a:cubicBezTo>
                    <a:pt x="244" y="92"/>
                    <a:pt x="240" y="89"/>
                    <a:pt x="237" y="91"/>
                  </a:cubicBezTo>
                  <a:cubicBezTo>
                    <a:pt x="163" y="122"/>
                    <a:pt x="163" y="122"/>
                    <a:pt x="163" y="122"/>
                  </a:cubicBezTo>
                  <a:cubicBezTo>
                    <a:pt x="160" y="123"/>
                    <a:pt x="156" y="123"/>
                    <a:pt x="153" y="122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76" y="89"/>
                    <a:pt x="72" y="92"/>
                    <a:pt x="72" y="96"/>
                  </a:cubicBezTo>
                  <a:close/>
                  <a:moveTo>
                    <a:pt x="39" y="73"/>
                  </a:moveTo>
                  <a:cubicBezTo>
                    <a:pt x="39" y="106"/>
                    <a:pt x="39" y="106"/>
                    <a:pt x="39" y="106"/>
                  </a:cubicBezTo>
                  <a:cubicBezTo>
                    <a:pt x="39" y="106"/>
                    <a:pt x="39" y="106"/>
                    <a:pt x="39" y="107"/>
                  </a:cubicBezTo>
                  <a:cubicBezTo>
                    <a:pt x="40" y="107"/>
                    <a:pt x="40" y="107"/>
                    <a:pt x="41" y="107"/>
                  </a:cubicBezTo>
                  <a:cubicBezTo>
                    <a:pt x="45" y="105"/>
                    <a:pt x="45" y="109"/>
                    <a:pt x="45" y="112"/>
                  </a:cubicBezTo>
                  <a:cubicBezTo>
                    <a:pt x="45" y="114"/>
                    <a:pt x="45" y="117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20"/>
                    <a:pt x="46" y="123"/>
                    <a:pt x="44" y="123"/>
                  </a:cubicBezTo>
                  <a:cubicBezTo>
                    <a:pt x="44" y="123"/>
                    <a:pt x="44" y="124"/>
                    <a:pt x="44" y="124"/>
                  </a:cubicBezTo>
                  <a:cubicBezTo>
                    <a:pt x="53" y="139"/>
                    <a:pt x="57" y="161"/>
                    <a:pt x="42" y="174"/>
                  </a:cubicBezTo>
                  <a:cubicBezTo>
                    <a:pt x="41" y="175"/>
                    <a:pt x="41" y="175"/>
                    <a:pt x="41" y="174"/>
                  </a:cubicBezTo>
                  <a:cubicBezTo>
                    <a:pt x="41" y="172"/>
                    <a:pt x="42" y="171"/>
                    <a:pt x="42" y="169"/>
                  </a:cubicBezTo>
                  <a:cubicBezTo>
                    <a:pt x="43" y="163"/>
                    <a:pt x="42" y="163"/>
                    <a:pt x="40" y="169"/>
                  </a:cubicBezTo>
                  <a:cubicBezTo>
                    <a:pt x="39" y="173"/>
                    <a:pt x="37" y="176"/>
                    <a:pt x="35" y="179"/>
                  </a:cubicBezTo>
                  <a:cubicBezTo>
                    <a:pt x="35" y="179"/>
                    <a:pt x="34" y="179"/>
                    <a:pt x="34" y="178"/>
                  </a:cubicBezTo>
                  <a:cubicBezTo>
                    <a:pt x="34" y="175"/>
                    <a:pt x="34" y="172"/>
                    <a:pt x="33" y="168"/>
                  </a:cubicBezTo>
                  <a:cubicBezTo>
                    <a:pt x="33" y="161"/>
                    <a:pt x="32" y="160"/>
                    <a:pt x="31" y="166"/>
                  </a:cubicBezTo>
                  <a:cubicBezTo>
                    <a:pt x="31" y="168"/>
                    <a:pt x="31" y="170"/>
                    <a:pt x="31" y="172"/>
                  </a:cubicBezTo>
                  <a:cubicBezTo>
                    <a:pt x="31" y="173"/>
                    <a:pt x="31" y="174"/>
                    <a:pt x="30" y="172"/>
                  </a:cubicBezTo>
                  <a:cubicBezTo>
                    <a:pt x="30" y="171"/>
                    <a:pt x="30" y="170"/>
                    <a:pt x="29" y="168"/>
                  </a:cubicBezTo>
                  <a:cubicBezTo>
                    <a:pt x="28" y="165"/>
                    <a:pt x="28" y="165"/>
                    <a:pt x="28" y="169"/>
                  </a:cubicBezTo>
                  <a:cubicBezTo>
                    <a:pt x="28" y="171"/>
                    <a:pt x="28" y="172"/>
                    <a:pt x="28" y="174"/>
                  </a:cubicBezTo>
                  <a:cubicBezTo>
                    <a:pt x="28" y="175"/>
                    <a:pt x="28" y="175"/>
                    <a:pt x="27" y="175"/>
                  </a:cubicBezTo>
                  <a:cubicBezTo>
                    <a:pt x="13" y="162"/>
                    <a:pt x="13" y="142"/>
                    <a:pt x="26" y="123"/>
                  </a:cubicBezTo>
                  <a:cubicBezTo>
                    <a:pt x="26" y="123"/>
                    <a:pt x="26" y="123"/>
                    <a:pt x="26" y="122"/>
                  </a:cubicBezTo>
                  <a:cubicBezTo>
                    <a:pt x="23" y="122"/>
                    <a:pt x="23" y="119"/>
                    <a:pt x="26" y="118"/>
                  </a:cubicBezTo>
                  <a:cubicBezTo>
                    <a:pt x="26" y="118"/>
                    <a:pt x="26" y="118"/>
                    <a:pt x="26" y="118"/>
                  </a:cubicBezTo>
                  <a:cubicBezTo>
                    <a:pt x="26" y="116"/>
                    <a:pt x="25" y="114"/>
                    <a:pt x="25" y="112"/>
                  </a:cubicBezTo>
                  <a:cubicBezTo>
                    <a:pt x="25" y="110"/>
                    <a:pt x="27" y="104"/>
                    <a:pt x="30" y="105"/>
                  </a:cubicBezTo>
                  <a:cubicBezTo>
                    <a:pt x="31" y="106"/>
                    <a:pt x="31" y="106"/>
                    <a:pt x="32" y="105"/>
                  </a:cubicBezTo>
                  <a:cubicBezTo>
                    <a:pt x="32" y="105"/>
                    <a:pt x="32" y="105"/>
                    <a:pt x="32" y="104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7"/>
                    <a:pt x="32" y="65"/>
                    <a:pt x="30" y="65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52"/>
                    <a:pt x="0" y="46"/>
                    <a:pt x="4" y="45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7" y="0"/>
                    <a:pt x="159" y="0"/>
                    <a:pt x="162" y="0"/>
                  </a:cubicBezTo>
                  <a:cubicBezTo>
                    <a:pt x="311" y="45"/>
                    <a:pt x="311" y="45"/>
                    <a:pt x="311" y="45"/>
                  </a:cubicBezTo>
                  <a:cubicBezTo>
                    <a:pt x="316" y="46"/>
                    <a:pt x="316" y="52"/>
                    <a:pt x="312" y="54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0" y="118"/>
                    <a:pt x="156" y="118"/>
                    <a:pt x="153" y="116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1" y="69"/>
                    <a:pt x="39" y="71"/>
                    <a:pt x="39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4490392" y="6412077"/>
            <a:ext cx="402721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600" dirty="0">
                <a:solidFill>
                  <a:schemeClr val="bg1"/>
                </a:solidFill>
                <a:cs typeface="Arial" panose="020B0604020202020204" pitchFamily="34" charset="0"/>
              </a:rPr>
              <a:t>汇报人：殷悦  学号：</a:t>
            </a:r>
            <a:r>
              <a:rPr lang="en-US" altLang="zh-CN" sz="1600" dirty="0">
                <a:solidFill>
                  <a:schemeClr val="bg1"/>
                </a:solidFill>
                <a:cs typeface="Arial" panose="020B0604020202020204" pitchFamily="34" charset="0"/>
              </a:rPr>
              <a:t>150120526</a:t>
            </a:r>
            <a:endParaRPr lang="zh-CN" altLang="en-US" sz="1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2364921" y="5007257"/>
            <a:ext cx="812890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0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毕业论文中期答辩</a:t>
            </a:r>
            <a:endParaRPr lang="zh-CN" altLang="en-US" sz="6000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0084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D42B2-4BE4-CC40-96D5-5A245CD1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工作量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916273-25E8-404D-99F7-CCBE90C16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7" y="0"/>
            <a:ext cx="9385300" cy="2578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58DDBA-01E3-4B45-8ED6-846C20405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232" y="2464197"/>
            <a:ext cx="6323799" cy="47684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15AF12-A863-2640-AEBD-F597CF0DF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85" y="4183852"/>
            <a:ext cx="5671747" cy="3032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7B58CC-F919-8549-9A58-15D414D27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27" y="1652389"/>
            <a:ext cx="46609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72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347A8-5D64-7347-8FC9-AFFFD082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后期计划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466D4-B0D4-EB4C-9364-F8D5F164D20B}"/>
              </a:ext>
            </a:extLst>
          </p:cNvPr>
          <p:cNvSpPr txBox="1"/>
          <p:nvPr/>
        </p:nvSpPr>
        <p:spPr>
          <a:xfrm>
            <a:off x="1532831" y="1791545"/>
            <a:ext cx="94330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1.</a:t>
            </a:r>
            <a:r>
              <a:rPr lang="zh-CN" altLang="en-US" sz="3200" dirty="0"/>
              <a:t>完成</a:t>
            </a:r>
            <a:r>
              <a:rPr lang="en-US" sz="3200" dirty="0"/>
              <a:t>DPDK</a:t>
            </a:r>
            <a:r>
              <a:rPr lang="zh-CN" altLang="en-US" sz="3200" dirty="0"/>
              <a:t>数据转发到</a:t>
            </a:r>
            <a:r>
              <a:rPr lang="en-US" sz="3200" dirty="0" err="1"/>
              <a:t>tun</a:t>
            </a:r>
            <a:r>
              <a:rPr lang="zh-CN" altLang="en-US" sz="3200" dirty="0"/>
              <a:t>网卡</a:t>
            </a:r>
            <a:endParaRPr lang="en-US" sz="3200" dirty="0"/>
          </a:p>
          <a:p>
            <a:r>
              <a:rPr lang="en-US" sz="3200" dirty="0"/>
              <a:t>2.</a:t>
            </a:r>
            <a:r>
              <a:rPr lang="zh-CN" altLang="en-US" sz="3200" dirty="0"/>
              <a:t>完成</a:t>
            </a:r>
            <a:r>
              <a:rPr lang="en-US" sz="3200" dirty="0" err="1"/>
              <a:t>ipsec</a:t>
            </a:r>
            <a:r>
              <a:rPr lang="zh-CN" altLang="en-US" sz="3200" dirty="0"/>
              <a:t>客户端，</a:t>
            </a:r>
            <a:r>
              <a:rPr lang="en-US" sz="3200" dirty="0"/>
              <a:t>DPDK</a:t>
            </a:r>
            <a:r>
              <a:rPr lang="zh-CN" altLang="en-US" sz="3200" dirty="0"/>
              <a:t>程序，</a:t>
            </a:r>
            <a:r>
              <a:rPr lang="en-US" sz="3200" dirty="0"/>
              <a:t>Linux</a:t>
            </a:r>
            <a:r>
              <a:rPr lang="zh-CN" altLang="en-US" sz="3200" dirty="0"/>
              <a:t>内核网卡的对接</a:t>
            </a:r>
            <a:endParaRPr lang="en-US" sz="3200" dirty="0"/>
          </a:p>
          <a:p>
            <a:r>
              <a:rPr lang="en-US" sz="3200" dirty="0"/>
              <a:t>3.</a:t>
            </a:r>
            <a:r>
              <a:rPr lang="zh-CN" altLang="en-US" sz="3200" dirty="0"/>
              <a:t>搭建</a:t>
            </a:r>
            <a:r>
              <a:rPr lang="en-US" sz="3200" dirty="0"/>
              <a:t>DPDK-</a:t>
            </a:r>
            <a:r>
              <a:rPr lang="en-US" sz="3200" dirty="0" err="1"/>
              <a:t>pktgen</a:t>
            </a:r>
            <a:r>
              <a:rPr lang="zh-CN" altLang="en-US" sz="3200" dirty="0"/>
              <a:t>发包工具环境并完成性能测试</a:t>
            </a:r>
            <a:endParaRPr lang="en-US" sz="3200" dirty="0"/>
          </a:p>
          <a:p>
            <a:r>
              <a:rPr lang="en-US" sz="3200" dirty="0"/>
              <a:t>4.</a:t>
            </a:r>
            <a:r>
              <a:rPr lang="zh-CN" altLang="en-US" sz="3200" dirty="0"/>
              <a:t>如果有时间和设备，完成使用</a:t>
            </a:r>
            <a:r>
              <a:rPr lang="en-US" sz="3200" dirty="0"/>
              <a:t>QAT</a:t>
            </a:r>
            <a:r>
              <a:rPr lang="zh-CN" altLang="en-US" sz="3200" dirty="0"/>
              <a:t>加密卡、</a:t>
            </a:r>
            <a:r>
              <a:rPr lang="en-US" sz="3200" dirty="0"/>
              <a:t>AES-NI CPU</a:t>
            </a:r>
            <a:r>
              <a:rPr lang="zh-CN" altLang="en-US" sz="3200" dirty="0"/>
              <a:t>指令集加密加速及其性能提升</a:t>
            </a:r>
            <a:endParaRPr lang="en-US" sz="3200" dirty="0"/>
          </a:p>
          <a:p>
            <a:r>
              <a:rPr lang="en-US" sz="3200" dirty="0"/>
              <a:t>5.</a:t>
            </a:r>
            <a:r>
              <a:rPr lang="zh-CN" altLang="en-US" sz="3200" dirty="0"/>
              <a:t>使用类似内核自旋锁模型的</a:t>
            </a:r>
            <a:r>
              <a:rPr lang="en-US" sz="3200" dirty="0"/>
              <a:t>CAS</a:t>
            </a:r>
            <a:r>
              <a:rPr lang="zh-CN" altLang="en-US" sz="3200" dirty="0"/>
              <a:t>操作来替换多进程共享内存数据同步安全问题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19574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269D4-AA9C-5A4D-9240-18B7457F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36" y="231949"/>
            <a:ext cx="11090275" cy="1397000"/>
          </a:xfrm>
        </p:spPr>
        <p:txBody>
          <a:bodyPr/>
          <a:lstStyle/>
          <a:p>
            <a:r>
              <a:rPr lang="zh-CN" altLang="en-US" dirty="0"/>
              <a:t>问题与困难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7E9D3B-5989-444F-A878-3D10A7CB6246}"/>
              </a:ext>
            </a:extLst>
          </p:cNvPr>
          <p:cNvSpPr txBox="1"/>
          <p:nvPr/>
        </p:nvSpPr>
        <p:spPr>
          <a:xfrm>
            <a:off x="1172789" y="1312069"/>
            <a:ext cx="1022513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en-US" dirty="0"/>
              <a:t>1</a:t>
            </a:r>
            <a:r>
              <a:rPr lang="zh-CN" altLang="en-US" dirty="0"/>
              <a:t>：</a:t>
            </a:r>
            <a:r>
              <a:rPr lang="en-US" dirty="0"/>
              <a:t>DPDK</a:t>
            </a:r>
            <a:r>
              <a:rPr lang="zh-CN" altLang="en-US" dirty="0"/>
              <a:t>程序和</a:t>
            </a:r>
            <a:r>
              <a:rPr lang="en-US" dirty="0" err="1"/>
              <a:t>pktgen</a:t>
            </a:r>
            <a:r>
              <a:rPr lang="zh-CN" altLang="en-US" dirty="0"/>
              <a:t>性能测试工具同时启动，程序崩溃</a:t>
            </a:r>
            <a:endParaRPr lang="en-US" dirty="0"/>
          </a:p>
          <a:p>
            <a:r>
              <a:rPr lang="zh-CN" altLang="en-US" dirty="0"/>
              <a:t>解决方案：机器</a:t>
            </a:r>
            <a:r>
              <a:rPr lang="en-US" dirty="0"/>
              <a:t>CPU</a:t>
            </a:r>
            <a:r>
              <a:rPr lang="zh-CN" altLang="en-US" dirty="0"/>
              <a:t>性能和内存不足，发包机和测试机不能使用同一台机器</a:t>
            </a:r>
            <a:endParaRPr lang="en-US" dirty="0"/>
          </a:p>
          <a:p>
            <a:r>
              <a:rPr lang="zh-CN" altLang="en-US" dirty="0"/>
              <a:t>问题</a:t>
            </a:r>
            <a:r>
              <a:rPr lang="en-US" dirty="0"/>
              <a:t>2</a:t>
            </a:r>
            <a:r>
              <a:rPr lang="zh-CN" altLang="en-US" dirty="0"/>
              <a:t>：内核无法收到来自</a:t>
            </a:r>
            <a:r>
              <a:rPr lang="en-US" dirty="0"/>
              <a:t>KNI</a:t>
            </a:r>
            <a:r>
              <a:rPr lang="zh-CN" altLang="en-US" dirty="0"/>
              <a:t>网卡的数据</a:t>
            </a:r>
            <a:endParaRPr lang="en-US" dirty="0"/>
          </a:p>
          <a:p>
            <a:r>
              <a:rPr lang="zh-CN" altLang="en-US" dirty="0"/>
              <a:t>解决方案：</a:t>
            </a:r>
            <a:endParaRPr lang="en-US" dirty="0"/>
          </a:p>
          <a:p>
            <a:pPr lvl="0"/>
            <a:r>
              <a:rPr lang="en-US" dirty="0" err="1"/>
              <a:t>rte_kni</a:t>
            </a:r>
            <a:r>
              <a:rPr lang="zh-CN" altLang="en-US" dirty="0"/>
              <a:t>的驱动不带入参数，直接</a:t>
            </a:r>
            <a:r>
              <a:rPr lang="en-US" dirty="0" err="1"/>
              <a:t>insmod</a:t>
            </a:r>
            <a:r>
              <a:rPr lang="zh-CN" altLang="en-US" dirty="0"/>
              <a:t>即可，例子中的</a:t>
            </a:r>
            <a:r>
              <a:rPr lang="en-US" dirty="0" err="1"/>
              <a:t>insmod</a:t>
            </a:r>
            <a:r>
              <a:rPr lang="en-US" dirty="0"/>
              <a:t>=</a:t>
            </a:r>
            <a:r>
              <a:rPr lang="en-US" dirty="0" err="1"/>
              <a:t>lo_mode</a:t>
            </a:r>
            <a:r>
              <a:rPr lang="zh-CN" altLang="en-US" dirty="0"/>
              <a:t>的意思是仅仅把报文发给回环网卡而不处理，</a:t>
            </a:r>
            <a:r>
              <a:rPr lang="en-US" dirty="0" err="1"/>
              <a:t>lo_mode</a:t>
            </a:r>
            <a:r>
              <a:rPr lang="zh-CN" altLang="en-US" dirty="0"/>
              <a:t>是</a:t>
            </a:r>
            <a:r>
              <a:rPr lang="en-US" dirty="0"/>
              <a:t>disable</a:t>
            </a:r>
            <a:r>
              <a:rPr lang="zh-CN" altLang="en-US" dirty="0"/>
              <a:t>状态时，数据才经过内核协议栈</a:t>
            </a:r>
            <a:endParaRPr lang="en-US" dirty="0"/>
          </a:p>
          <a:p>
            <a:pPr lvl="0"/>
            <a:r>
              <a:rPr lang="zh-CN" altLang="en-US" dirty="0"/>
              <a:t>使用</a:t>
            </a:r>
            <a:r>
              <a:rPr lang="en-US" dirty="0" err="1"/>
              <a:t>kni</a:t>
            </a:r>
            <a:r>
              <a:rPr lang="zh-CN" altLang="en-US" dirty="0"/>
              <a:t>设备的</a:t>
            </a:r>
            <a:r>
              <a:rPr lang="en-US" dirty="0"/>
              <a:t>iptables</a:t>
            </a:r>
            <a:r>
              <a:rPr lang="zh-CN" altLang="en-US" dirty="0"/>
              <a:t>关闭，在</a:t>
            </a:r>
            <a:r>
              <a:rPr lang="en-US" dirty="0"/>
              <a:t>centos7.3</a:t>
            </a:r>
            <a:r>
              <a:rPr lang="zh-CN" altLang="en-US" dirty="0"/>
              <a:t>中，需要将</a:t>
            </a:r>
            <a:r>
              <a:rPr lang="en-US" dirty="0"/>
              <a:t>iptables</a:t>
            </a:r>
            <a:r>
              <a:rPr lang="zh-CN" altLang="en-US" dirty="0"/>
              <a:t>先启动在停止才生效，</a:t>
            </a:r>
            <a:r>
              <a:rPr lang="en-US" dirty="0"/>
              <a:t>iptables</a:t>
            </a:r>
            <a:r>
              <a:rPr lang="zh-CN" altLang="en-US" dirty="0"/>
              <a:t>无法处理数据</a:t>
            </a:r>
            <a:endParaRPr lang="en-US" dirty="0"/>
          </a:p>
          <a:p>
            <a:r>
              <a:rPr lang="zh-CN" altLang="en-US" dirty="0"/>
              <a:t>问题</a:t>
            </a:r>
            <a:r>
              <a:rPr lang="en-US" dirty="0"/>
              <a:t>3</a:t>
            </a:r>
            <a:r>
              <a:rPr lang="zh-CN" altLang="en-US" dirty="0"/>
              <a:t>：升级内核版本后</a:t>
            </a:r>
            <a:r>
              <a:rPr lang="en-US" dirty="0"/>
              <a:t>DPDK</a:t>
            </a:r>
            <a:r>
              <a:rPr lang="zh-CN" altLang="en-US" dirty="0"/>
              <a:t>无法启动</a:t>
            </a:r>
            <a:endParaRPr lang="en-US" dirty="0"/>
          </a:p>
          <a:p>
            <a:r>
              <a:rPr lang="zh-CN" altLang="en-US" dirty="0"/>
              <a:t>解决方案：</a:t>
            </a:r>
            <a:r>
              <a:rPr lang="en-US" dirty="0"/>
              <a:t>DPDK</a:t>
            </a:r>
            <a:r>
              <a:rPr lang="zh-CN" altLang="en-US" dirty="0"/>
              <a:t>程序依赖内核驱动，</a:t>
            </a:r>
            <a:r>
              <a:rPr lang="en-US" dirty="0"/>
              <a:t>DPDK 17.02</a:t>
            </a:r>
            <a:r>
              <a:rPr lang="zh-CN" altLang="en-US" dirty="0"/>
              <a:t>版本必须使用</a:t>
            </a:r>
            <a:r>
              <a:rPr lang="en-US" dirty="0"/>
              <a:t>Linux 3.10.0-514</a:t>
            </a:r>
            <a:r>
              <a:rPr lang="zh-CN" altLang="en-US" dirty="0"/>
              <a:t>版本的内核，不能随便使用</a:t>
            </a:r>
            <a:r>
              <a:rPr lang="en-US" dirty="0"/>
              <a:t>yum update</a:t>
            </a:r>
            <a:r>
              <a:rPr lang="zh-CN" altLang="en-US" dirty="0"/>
              <a:t>升级内核，可手动从官网下载对应版本内核的</a:t>
            </a:r>
            <a:r>
              <a:rPr lang="en-US" dirty="0"/>
              <a:t>kernel</a:t>
            </a:r>
            <a:r>
              <a:rPr lang="zh-CN" altLang="en-US" dirty="0"/>
              <a:t>、</a:t>
            </a:r>
            <a:r>
              <a:rPr lang="en-US" dirty="0"/>
              <a:t>kernel-tools</a:t>
            </a:r>
            <a:r>
              <a:rPr lang="zh-CN" altLang="en-US" dirty="0"/>
              <a:t>、</a:t>
            </a:r>
            <a:r>
              <a:rPr lang="en-US" dirty="0"/>
              <a:t>kernel-tools-libs</a:t>
            </a:r>
            <a:r>
              <a:rPr lang="zh-CN" altLang="en-US" dirty="0"/>
              <a:t>，然后先安装旧版本内核程序，再强制卸载新版本内核</a:t>
            </a:r>
            <a:endParaRPr lang="en-US" dirty="0"/>
          </a:p>
          <a:p>
            <a:r>
              <a:rPr lang="zh-CN" altLang="en-US" dirty="0"/>
              <a:t>问题</a:t>
            </a:r>
            <a:r>
              <a:rPr lang="en-US" dirty="0"/>
              <a:t>4</a:t>
            </a:r>
            <a:r>
              <a:rPr lang="zh-CN" altLang="en-US" dirty="0"/>
              <a:t>：安装</a:t>
            </a:r>
            <a:r>
              <a:rPr lang="en-US" dirty="0"/>
              <a:t>AES-NI CPU</a:t>
            </a:r>
            <a:r>
              <a:rPr lang="zh-CN" altLang="en-US" dirty="0"/>
              <a:t>加速加密环境后，程序崩溃</a:t>
            </a:r>
            <a:endParaRPr lang="en-US" dirty="0"/>
          </a:p>
          <a:p>
            <a:r>
              <a:rPr lang="zh-CN" altLang="en-US" dirty="0"/>
              <a:t>解决方案：</a:t>
            </a:r>
            <a:r>
              <a:rPr lang="en-US" dirty="0"/>
              <a:t>CPU j1900</a:t>
            </a:r>
            <a:r>
              <a:rPr lang="zh-CN" altLang="en-US" dirty="0"/>
              <a:t>不支持</a:t>
            </a:r>
            <a:r>
              <a:rPr lang="en-US" dirty="0"/>
              <a:t>AES</a:t>
            </a:r>
            <a:r>
              <a:rPr lang="zh-CN" altLang="en-US" dirty="0"/>
              <a:t>加密加速</a:t>
            </a:r>
            <a:r>
              <a:rPr lang="en-US" dirty="0"/>
              <a:t>AES-NI</a:t>
            </a:r>
            <a:r>
              <a:rPr lang="zh-CN" altLang="en-US" dirty="0"/>
              <a:t>指令集，需更使用支持</a:t>
            </a:r>
            <a:r>
              <a:rPr lang="en-US" dirty="0"/>
              <a:t>AES-NI</a:t>
            </a:r>
            <a:r>
              <a:rPr lang="zh-CN" altLang="en-US" dirty="0"/>
              <a:t>指令集设备</a:t>
            </a:r>
            <a:endParaRPr lang="en-US" dirty="0"/>
          </a:p>
          <a:p>
            <a:r>
              <a:rPr lang="zh-CN" altLang="en-US" dirty="0"/>
              <a:t>问题</a:t>
            </a:r>
            <a:r>
              <a:rPr lang="en-US" dirty="0"/>
              <a:t>5:</a:t>
            </a:r>
            <a:r>
              <a:rPr lang="zh-CN" altLang="en-US" dirty="0"/>
              <a:t>数据必须攒满缓冲区才会发送到物理网卡</a:t>
            </a:r>
            <a:endParaRPr lang="en-US" dirty="0"/>
          </a:p>
          <a:p>
            <a:r>
              <a:rPr lang="zh-CN" altLang="en-US" dirty="0"/>
              <a:t>解决方案：程序默认缓冲区满时发送数据包。可设置定时器，定期发送缓冲区中数据到物理网卡</a:t>
            </a:r>
            <a:endParaRPr lang="en-US" dirty="0"/>
          </a:p>
          <a:p>
            <a:r>
              <a:rPr lang="zh-CN" altLang="en-US" dirty="0"/>
              <a:t>问题</a:t>
            </a:r>
            <a:r>
              <a:rPr lang="en-US" dirty="0"/>
              <a:t>6:</a:t>
            </a:r>
            <a:r>
              <a:rPr lang="zh-CN" altLang="en-US" dirty="0"/>
              <a:t>内核物理网卡无法接受</a:t>
            </a:r>
            <a:r>
              <a:rPr lang="en-US" dirty="0"/>
              <a:t>DPDK</a:t>
            </a:r>
            <a:r>
              <a:rPr lang="zh-CN" altLang="en-US" dirty="0"/>
              <a:t>物理网卡发出的数据</a:t>
            </a:r>
            <a:endParaRPr lang="en-US" dirty="0"/>
          </a:p>
          <a:p>
            <a:r>
              <a:rPr lang="zh-CN" altLang="en-US" dirty="0"/>
              <a:t>解决方案：将目的</a:t>
            </a:r>
            <a:r>
              <a:rPr lang="en-US" dirty="0"/>
              <a:t>MAC</a:t>
            </a:r>
            <a:r>
              <a:rPr lang="zh-CN" altLang="en-US" dirty="0"/>
              <a:t>地址设置为内核目的物理网卡</a:t>
            </a:r>
            <a:r>
              <a:rPr lang="en-US" dirty="0"/>
              <a:t>MAC</a:t>
            </a:r>
            <a:r>
              <a:rPr lang="zh-CN" altLang="en-US" dirty="0"/>
              <a:t>地址并添加</a:t>
            </a:r>
            <a:r>
              <a:rPr lang="en-US" dirty="0"/>
              <a:t>ARP</a:t>
            </a:r>
            <a:r>
              <a:rPr lang="zh-CN" altLang="en-US" dirty="0"/>
              <a:t>映射表，内核仍无法处理数据包，拟在后期使用将数据直接通过</a:t>
            </a:r>
            <a:r>
              <a:rPr lang="en-US" dirty="0" err="1"/>
              <a:t>tun</a:t>
            </a:r>
            <a:r>
              <a:rPr lang="zh-CN" altLang="en-US" dirty="0"/>
              <a:t>虚拟网卡使用异步非阻塞模型发送到内核。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9231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1B107F-7D2A-4F43-8CB2-CDFE17E3501B}"/>
              </a:ext>
            </a:extLst>
          </p:cNvPr>
          <p:cNvSpPr txBox="1"/>
          <p:nvPr/>
        </p:nvSpPr>
        <p:spPr>
          <a:xfrm>
            <a:off x="1532831" y="1793462"/>
            <a:ext cx="876393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	5</a:t>
            </a:r>
            <a:r>
              <a:rPr lang="zh-CN" altLang="en-US" sz="4400" dirty="0"/>
              <a:t>月</a:t>
            </a:r>
            <a:r>
              <a:rPr lang="en-US" sz="4400" dirty="0"/>
              <a:t>6</a:t>
            </a:r>
            <a:r>
              <a:rPr lang="zh-CN" altLang="en-US" sz="4400" dirty="0"/>
              <a:t>日</a:t>
            </a:r>
            <a:r>
              <a:rPr lang="en-US" sz="4400" dirty="0"/>
              <a:t>-5</a:t>
            </a:r>
            <a:r>
              <a:rPr lang="zh-CN" altLang="en-US" sz="4400" dirty="0"/>
              <a:t>月</a:t>
            </a:r>
            <a:r>
              <a:rPr lang="en-US" sz="4400" dirty="0"/>
              <a:t>10</a:t>
            </a:r>
            <a:r>
              <a:rPr lang="zh-CN" altLang="en-US" sz="4400" dirty="0"/>
              <a:t>日 完成</a:t>
            </a:r>
            <a:r>
              <a:rPr lang="en-US" sz="4400" dirty="0" err="1"/>
              <a:t>tun</a:t>
            </a:r>
            <a:r>
              <a:rPr lang="zh-CN" altLang="en-US" sz="4400" dirty="0"/>
              <a:t>功能</a:t>
            </a:r>
            <a:endParaRPr lang="en-US" sz="4400" dirty="0"/>
          </a:p>
          <a:p>
            <a:r>
              <a:rPr lang="en-US" sz="4400" dirty="0"/>
              <a:t>	5</a:t>
            </a:r>
            <a:r>
              <a:rPr lang="zh-CN" altLang="en-US" sz="4400" dirty="0"/>
              <a:t>月</a:t>
            </a:r>
            <a:r>
              <a:rPr lang="en-US" sz="4400" dirty="0"/>
              <a:t>10</a:t>
            </a:r>
            <a:r>
              <a:rPr lang="zh-CN" altLang="en-US" sz="4400" dirty="0"/>
              <a:t>日</a:t>
            </a:r>
            <a:r>
              <a:rPr lang="en-US" sz="4400" dirty="0"/>
              <a:t>-5</a:t>
            </a:r>
            <a:r>
              <a:rPr lang="zh-CN" altLang="en-US" sz="4400" dirty="0"/>
              <a:t>月</a:t>
            </a:r>
            <a:r>
              <a:rPr lang="en-US" sz="4400" dirty="0"/>
              <a:t>13</a:t>
            </a:r>
            <a:r>
              <a:rPr lang="zh-CN" altLang="en-US" sz="4400" dirty="0"/>
              <a:t>日 完成对接工作</a:t>
            </a:r>
            <a:endParaRPr lang="en-US" sz="4400" dirty="0"/>
          </a:p>
          <a:p>
            <a:r>
              <a:rPr lang="en-US" sz="4400" dirty="0"/>
              <a:t>	5</a:t>
            </a:r>
            <a:r>
              <a:rPr lang="zh-CN" altLang="en-US" sz="4400" dirty="0"/>
              <a:t>月</a:t>
            </a:r>
            <a:r>
              <a:rPr lang="en-US" sz="4400" dirty="0"/>
              <a:t>13</a:t>
            </a:r>
            <a:r>
              <a:rPr lang="zh-CN" altLang="en-US" sz="4400" dirty="0"/>
              <a:t>日</a:t>
            </a:r>
            <a:r>
              <a:rPr lang="en-US" sz="4400" dirty="0"/>
              <a:t>-5</a:t>
            </a:r>
            <a:r>
              <a:rPr lang="zh-CN" altLang="en-US" sz="4400" dirty="0"/>
              <a:t>月</a:t>
            </a:r>
            <a:r>
              <a:rPr lang="en-US" sz="4400" dirty="0"/>
              <a:t>20</a:t>
            </a:r>
            <a:r>
              <a:rPr lang="zh-CN" altLang="en-US" sz="4400" dirty="0"/>
              <a:t>日 完成性能测试</a:t>
            </a:r>
            <a:endParaRPr lang="en-US" altLang="zh-CN" sz="4400" dirty="0"/>
          </a:p>
          <a:p>
            <a:r>
              <a:rPr lang="en-US" sz="4400" dirty="0"/>
              <a:t>	</a:t>
            </a:r>
            <a:r>
              <a:rPr lang="en-US" altLang="zh-CN" sz="4400" dirty="0"/>
              <a:t>5</a:t>
            </a:r>
            <a:r>
              <a:rPr lang="zh-CN" altLang="en-US" sz="4400" dirty="0"/>
              <a:t>月</a:t>
            </a:r>
            <a:r>
              <a:rPr lang="en-US" altLang="zh-CN" sz="4400" dirty="0"/>
              <a:t>20</a:t>
            </a:r>
            <a:r>
              <a:rPr lang="zh-CN" altLang="en-US" sz="4400" dirty="0"/>
              <a:t>日</a:t>
            </a:r>
            <a:r>
              <a:rPr lang="en-US" altLang="zh-CN" sz="4400" dirty="0"/>
              <a:t>-6</a:t>
            </a:r>
            <a:r>
              <a:rPr lang="zh-CN" altLang="en-US" sz="4400" dirty="0"/>
              <a:t>月</a:t>
            </a:r>
            <a:r>
              <a:rPr lang="en-US" altLang="zh-CN" sz="4400" dirty="0"/>
              <a:t>1</a:t>
            </a:r>
            <a:r>
              <a:rPr lang="zh-CN" altLang="en-US" sz="4400" dirty="0"/>
              <a:t>日 完成毕业论文</a:t>
            </a:r>
            <a:endParaRPr lang="en-US" altLang="zh-CN" sz="4400" dirty="0"/>
          </a:p>
          <a:p>
            <a:r>
              <a:rPr lang="en-US" sz="4400" dirty="0"/>
              <a:t>	</a:t>
            </a:r>
            <a:r>
              <a:rPr lang="en-US" altLang="zh-CN" sz="4400" dirty="0"/>
              <a:t>6</a:t>
            </a:r>
            <a:r>
              <a:rPr lang="zh-CN" altLang="en-US" sz="4400" dirty="0"/>
              <a:t>月</a:t>
            </a:r>
            <a:r>
              <a:rPr lang="en-US" altLang="zh-CN" sz="4400" dirty="0"/>
              <a:t>1</a:t>
            </a:r>
            <a:r>
              <a:rPr lang="zh-CN" altLang="en-US" sz="4400" dirty="0"/>
              <a:t>日</a:t>
            </a:r>
            <a:r>
              <a:rPr lang="en-US" altLang="zh-CN" sz="4400" dirty="0"/>
              <a:t>-6</a:t>
            </a:r>
            <a:r>
              <a:rPr lang="zh-CN" altLang="en-US" sz="4400" dirty="0"/>
              <a:t>月</a:t>
            </a:r>
            <a:r>
              <a:rPr lang="en-US" altLang="zh-CN" sz="4400" dirty="0"/>
              <a:t>10</a:t>
            </a:r>
            <a:r>
              <a:rPr lang="zh-CN" altLang="en-US" sz="4400" dirty="0"/>
              <a:t>日 修改论文</a:t>
            </a:r>
            <a:endParaRPr lang="en-US" sz="4400" dirty="0"/>
          </a:p>
          <a:p>
            <a:endParaRPr lang="en-US" sz="4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691D1E-7B8B-BA41-BD7F-335096B2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进度安排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111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048373"/>
            <a:ext cx="12858750" cy="31842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116783" y="824384"/>
            <a:ext cx="2625184" cy="2619388"/>
            <a:chOff x="2423438" y="1854200"/>
            <a:chExt cx="1438276" cy="143510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2423438" y="1854200"/>
              <a:ext cx="1438275" cy="143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2552026" y="2409825"/>
              <a:ext cx="1309688" cy="879475"/>
            </a:xfrm>
            <a:custGeom>
              <a:avLst/>
              <a:gdLst>
                <a:gd name="T0" fmla="*/ 346 w 346"/>
                <a:gd name="T1" fmla="*/ 43 h 233"/>
                <a:gd name="T2" fmla="*/ 156 w 346"/>
                <a:gd name="T3" fmla="*/ 233 h 233"/>
                <a:gd name="T4" fmla="*/ 128 w 346"/>
                <a:gd name="T5" fmla="*/ 231 h 233"/>
                <a:gd name="T6" fmla="*/ 24 w 346"/>
                <a:gd name="T7" fmla="*/ 127 h 233"/>
                <a:gd name="T8" fmla="*/ 22 w 346"/>
                <a:gd name="T9" fmla="*/ 118 h 233"/>
                <a:gd name="T10" fmla="*/ 32 w 346"/>
                <a:gd name="T11" fmla="*/ 86 h 233"/>
                <a:gd name="T12" fmla="*/ 22 w 346"/>
                <a:gd name="T13" fmla="*/ 76 h 233"/>
                <a:gd name="T14" fmla="*/ 32 w 346"/>
                <a:gd name="T15" fmla="*/ 72 h 233"/>
                <a:gd name="T16" fmla="*/ 33 w 346"/>
                <a:gd name="T17" fmla="*/ 39 h 233"/>
                <a:gd name="T18" fmla="*/ 0 w 346"/>
                <a:gd name="T19" fmla="*/ 7 h 233"/>
                <a:gd name="T20" fmla="*/ 312 w 346"/>
                <a:gd name="T21" fmla="*/ 0 h 233"/>
                <a:gd name="T22" fmla="*/ 346 w 346"/>
                <a:gd name="T23" fmla="*/ 34 h 233"/>
                <a:gd name="T24" fmla="*/ 346 w 346"/>
                <a:gd name="T25" fmla="*/ 4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233">
                  <a:moveTo>
                    <a:pt x="346" y="43"/>
                  </a:moveTo>
                  <a:cubicBezTo>
                    <a:pt x="346" y="148"/>
                    <a:pt x="261" y="233"/>
                    <a:pt x="156" y="233"/>
                  </a:cubicBezTo>
                  <a:cubicBezTo>
                    <a:pt x="146" y="233"/>
                    <a:pt x="137" y="233"/>
                    <a:pt x="128" y="231"/>
                  </a:cubicBezTo>
                  <a:cubicBezTo>
                    <a:pt x="24" y="127"/>
                    <a:pt x="24" y="127"/>
                    <a:pt x="24" y="127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46" y="34"/>
                    <a:pt x="346" y="34"/>
                    <a:pt x="346" y="34"/>
                  </a:cubicBezTo>
                  <a:cubicBezTo>
                    <a:pt x="346" y="37"/>
                    <a:pt x="346" y="40"/>
                    <a:pt x="346" y="4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545676" y="2235200"/>
              <a:ext cx="1195388" cy="676275"/>
            </a:xfrm>
            <a:custGeom>
              <a:avLst/>
              <a:gdLst>
                <a:gd name="T0" fmla="*/ 72 w 316"/>
                <a:gd name="T1" fmla="*/ 96 h 179"/>
                <a:gd name="T2" fmla="*/ 72 w 316"/>
                <a:gd name="T3" fmla="*/ 133 h 179"/>
                <a:gd name="T4" fmla="*/ 244 w 316"/>
                <a:gd name="T5" fmla="*/ 133 h 179"/>
                <a:gd name="T6" fmla="*/ 244 w 316"/>
                <a:gd name="T7" fmla="*/ 96 h 179"/>
                <a:gd name="T8" fmla="*/ 237 w 316"/>
                <a:gd name="T9" fmla="*/ 91 h 179"/>
                <a:gd name="T10" fmla="*/ 163 w 316"/>
                <a:gd name="T11" fmla="*/ 122 h 179"/>
                <a:gd name="T12" fmla="*/ 153 w 316"/>
                <a:gd name="T13" fmla="*/ 122 h 179"/>
                <a:gd name="T14" fmla="*/ 80 w 316"/>
                <a:gd name="T15" fmla="*/ 91 h 179"/>
                <a:gd name="T16" fmla="*/ 72 w 316"/>
                <a:gd name="T17" fmla="*/ 96 h 179"/>
                <a:gd name="T18" fmla="*/ 39 w 316"/>
                <a:gd name="T19" fmla="*/ 73 h 179"/>
                <a:gd name="T20" fmla="*/ 39 w 316"/>
                <a:gd name="T21" fmla="*/ 106 h 179"/>
                <a:gd name="T22" fmla="*/ 39 w 316"/>
                <a:gd name="T23" fmla="*/ 107 h 179"/>
                <a:gd name="T24" fmla="*/ 41 w 316"/>
                <a:gd name="T25" fmla="*/ 107 h 179"/>
                <a:gd name="T26" fmla="*/ 45 w 316"/>
                <a:gd name="T27" fmla="*/ 112 h 179"/>
                <a:gd name="T28" fmla="*/ 44 w 316"/>
                <a:gd name="T29" fmla="*/ 119 h 179"/>
                <a:gd name="T30" fmla="*/ 44 w 316"/>
                <a:gd name="T31" fmla="*/ 119 h 179"/>
                <a:gd name="T32" fmla="*/ 44 w 316"/>
                <a:gd name="T33" fmla="*/ 123 h 179"/>
                <a:gd name="T34" fmla="*/ 44 w 316"/>
                <a:gd name="T35" fmla="*/ 124 h 179"/>
                <a:gd name="T36" fmla="*/ 42 w 316"/>
                <a:gd name="T37" fmla="*/ 174 h 179"/>
                <a:gd name="T38" fmla="*/ 41 w 316"/>
                <a:gd name="T39" fmla="*/ 174 h 179"/>
                <a:gd name="T40" fmla="*/ 42 w 316"/>
                <a:gd name="T41" fmla="*/ 169 h 179"/>
                <a:gd name="T42" fmla="*/ 40 w 316"/>
                <a:gd name="T43" fmla="*/ 169 h 179"/>
                <a:gd name="T44" fmla="*/ 35 w 316"/>
                <a:gd name="T45" fmla="*/ 179 h 179"/>
                <a:gd name="T46" fmla="*/ 34 w 316"/>
                <a:gd name="T47" fmla="*/ 178 h 179"/>
                <a:gd name="T48" fmla="*/ 33 w 316"/>
                <a:gd name="T49" fmla="*/ 168 h 179"/>
                <a:gd name="T50" fmla="*/ 31 w 316"/>
                <a:gd name="T51" fmla="*/ 166 h 179"/>
                <a:gd name="T52" fmla="*/ 31 w 316"/>
                <a:gd name="T53" fmla="*/ 172 h 179"/>
                <a:gd name="T54" fmla="*/ 30 w 316"/>
                <a:gd name="T55" fmla="*/ 172 h 179"/>
                <a:gd name="T56" fmla="*/ 29 w 316"/>
                <a:gd name="T57" fmla="*/ 168 h 179"/>
                <a:gd name="T58" fmla="*/ 28 w 316"/>
                <a:gd name="T59" fmla="*/ 169 h 179"/>
                <a:gd name="T60" fmla="*/ 28 w 316"/>
                <a:gd name="T61" fmla="*/ 174 h 179"/>
                <a:gd name="T62" fmla="*/ 27 w 316"/>
                <a:gd name="T63" fmla="*/ 175 h 179"/>
                <a:gd name="T64" fmla="*/ 26 w 316"/>
                <a:gd name="T65" fmla="*/ 123 h 179"/>
                <a:gd name="T66" fmla="*/ 26 w 316"/>
                <a:gd name="T67" fmla="*/ 122 h 179"/>
                <a:gd name="T68" fmla="*/ 26 w 316"/>
                <a:gd name="T69" fmla="*/ 118 h 179"/>
                <a:gd name="T70" fmla="*/ 26 w 316"/>
                <a:gd name="T71" fmla="*/ 118 h 179"/>
                <a:gd name="T72" fmla="*/ 25 w 316"/>
                <a:gd name="T73" fmla="*/ 112 h 179"/>
                <a:gd name="T74" fmla="*/ 30 w 316"/>
                <a:gd name="T75" fmla="*/ 105 h 179"/>
                <a:gd name="T76" fmla="*/ 32 w 316"/>
                <a:gd name="T77" fmla="*/ 105 h 179"/>
                <a:gd name="T78" fmla="*/ 32 w 316"/>
                <a:gd name="T79" fmla="*/ 104 h 179"/>
                <a:gd name="T80" fmla="*/ 32 w 316"/>
                <a:gd name="T81" fmla="*/ 68 h 179"/>
                <a:gd name="T82" fmla="*/ 30 w 316"/>
                <a:gd name="T83" fmla="*/ 65 h 179"/>
                <a:gd name="T84" fmla="*/ 4 w 316"/>
                <a:gd name="T85" fmla="*/ 54 h 179"/>
                <a:gd name="T86" fmla="*/ 4 w 316"/>
                <a:gd name="T87" fmla="*/ 45 h 179"/>
                <a:gd name="T88" fmla="*/ 154 w 316"/>
                <a:gd name="T89" fmla="*/ 0 h 179"/>
                <a:gd name="T90" fmla="*/ 162 w 316"/>
                <a:gd name="T91" fmla="*/ 0 h 179"/>
                <a:gd name="T92" fmla="*/ 311 w 316"/>
                <a:gd name="T93" fmla="*/ 45 h 179"/>
                <a:gd name="T94" fmla="*/ 312 w 316"/>
                <a:gd name="T95" fmla="*/ 54 h 179"/>
                <a:gd name="T96" fmla="*/ 163 w 316"/>
                <a:gd name="T97" fmla="*/ 116 h 179"/>
                <a:gd name="T98" fmla="*/ 153 w 316"/>
                <a:gd name="T99" fmla="*/ 116 h 179"/>
                <a:gd name="T100" fmla="*/ 43 w 316"/>
                <a:gd name="T101" fmla="*/ 70 h 179"/>
                <a:gd name="T102" fmla="*/ 39 w 316"/>
                <a:gd name="T103" fmla="*/ 7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6" h="179">
                  <a:moveTo>
                    <a:pt x="72" y="96"/>
                  </a:moveTo>
                  <a:cubicBezTo>
                    <a:pt x="72" y="133"/>
                    <a:pt x="72" y="133"/>
                    <a:pt x="72" y="133"/>
                  </a:cubicBezTo>
                  <a:cubicBezTo>
                    <a:pt x="72" y="177"/>
                    <a:pt x="244" y="177"/>
                    <a:pt x="244" y="133"/>
                  </a:cubicBezTo>
                  <a:cubicBezTo>
                    <a:pt x="244" y="96"/>
                    <a:pt x="244" y="96"/>
                    <a:pt x="244" y="96"/>
                  </a:cubicBezTo>
                  <a:cubicBezTo>
                    <a:pt x="244" y="92"/>
                    <a:pt x="240" y="89"/>
                    <a:pt x="237" y="91"/>
                  </a:cubicBezTo>
                  <a:cubicBezTo>
                    <a:pt x="163" y="122"/>
                    <a:pt x="163" y="122"/>
                    <a:pt x="163" y="122"/>
                  </a:cubicBezTo>
                  <a:cubicBezTo>
                    <a:pt x="160" y="123"/>
                    <a:pt x="156" y="123"/>
                    <a:pt x="153" y="122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76" y="89"/>
                    <a:pt x="72" y="92"/>
                    <a:pt x="72" y="96"/>
                  </a:cubicBezTo>
                  <a:close/>
                  <a:moveTo>
                    <a:pt x="39" y="73"/>
                  </a:moveTo>
                  <a:cubicBezTo>
                    <a:pt x="39" y="106"/>
                    <a:pt x="39" y="106"/>
                    <a:pt x="39" y="106"/>
                  </a:cubicBezTo>
                  <a:cubicBezTo>
                    <a:pt x="39" y="106"/>
                    <a:pt x="39" y="106"/>
                    <a:pt x="39" y="107"/>
                  </a:cubicBezTo>
                  <a:cubicBezTo>
                    <a:pt x="40" y="107"/>
                    <a:pt x="40" y="107"/>
                    <a:pt x="41" y="107"/>
                  </a:cubicBezTo>
                  <a:cubicBezTo>
                    <a:pt x="45" y="105"/>
                    <a:pt x="45" y="109"/>
                    <a:pt x="45" y="112"/>
                  </a:cubicBezTo>
                  <a:cubicBezTo>
                    <a:pt x="45" y="114"/>
                    <a:pt x="45" y="117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20"/>
                    <a:pt x="46" y="123"/>
                    <a:pt x="44" y="123"/>
                  </a:cubicBezTo>
                  <a:cubicBezTo>
                    <a:pt x="44" y="123"/>
                    <a:pt x="44" y="124"/>
                    <a:pt x="44" y="124"/>
                  </a:cubicBezTo>
                  <a:cubicBezTo>
                    <a:pt x="53" y="139"/>
                    <a:pt x="57" y="161"/>
                    <a:pt x="42" y="174"/>
                  </a:cubicBezTo>
                  <a:cubicBezTo>
                    <a:pt x="41" y="175"/>
                    <a:pt x="41" y="175"/>
                    <a:pt x="41" y="174"/>
                  </a:cubicBezTo>
                  <a:cubicBezTo>
                    <a:pt x="41" y="172"/>
                    <a:pt x="42" y="171"/>
                    <a:pt x="42" y="169"/>
                  </a:cubicBezTo>
                  <a:cubicBezTo>
                    <a:pt x="43" y="163"/>
                    <a:pt x="42" y="163"/>
                    <a:pt x="40" y="169"/>
                  </a:cubicBezTo>
                  <a:cubicBezTo>
                    <a:pt x="39" y="173"/>
                    <a:pt x="37" y="176"/>
                    <a:pt x="35" y="179"/>
                  </a:cubicBezTo>
                  <a:cubicBezTo>
                    <a:pt x="35" y="179"/>
                    <a:pt x="34" y="179"/>
                    <a:pt x="34" y="178"/>
                  </a:cubicBezTo>
                  <a:cubicBezTo>
                    <a:pt x="34" y="175"/>
                    <a:pt x="34" y="172"/>
                    <a:pt x="33" y="168"/>
                  </a:cubicBezTo>
                  <a:cubicBezTo>
                    <a:pt x="33" y="161"/>
                    <a:pt x="32" y="160"/>
                    <a:pt x="31" y="166"/>
                  </a:cubicBezTo>
                  <a:cubicBezTo>
                    <a:pt x="31" y="168"/>
                    <a:pt x="31" y="170"/>
                    <a:pt x="31" y="172"/>
                  </a:cubicBezTo>
                  <a:cubicBezTo>
                    <a:pt x="31" y="173"/>
                    <a:pt x="31" y="174"/>
                    <a:pt x="30" y="172"/>
                  </a:cubicBezTo>
                  <a:cubicBezTo>
                    <a:pt x="30" y="171"/>
                    <a:pt x="30" y="170"/>
                    <a:pt x="29" y="168"/>
                  </a:cubicBezTo>
                  <a:cubicBezTo>
                    <a:pt x="28" y="165"/>
                    <a:pt x="28" y="165"/>
                    <a:pt x="28" y="169"/>
                  </a:cubicBezTo>
                  <a:cubicBezTo>
                    <a:pt x="28" y="171"/>
                    <a:pt x="28" y="172"/>
                    <a:pt x="28" y="174"/>
                  </a:cubicBezTo>
                  <a:cubicBezTo>
                    <a:pt x="28" y="175"/>
                    <a:pt x="28" y="175"/>
                    <a:pt x="27" y="175"/>
                  </a:cubicBezTo>
                  <a:cubicBezTo>
                    <a:pt x="13" y="162"/>
                    <a:pt x="13" y="142"/>
                    <a:pt x="26" y="123"/>
                  </a:cubicBezTo>
                  <a:cubicBezTo>
                    <a:pt x="26" y="123"/>
                    <a:pt x="26" y="123"/>
                    <a:pt x="26" y="122"/>
                  </a:cubicBezTo>
                  <a:cubicBezTo>
                    <a:pt x="23" y="122"/>
                    <a:pt x="23" y="119"/>
                    <a:pt x="26" y="118"/>
                  </a:cubicBezTo>
                  <a:cubicBezTo>
                    <a:pt x="26" y="118"/>
                    <a:pt x="26" y="118"/>
                    <a:pt x="26" y="118"/>
                  </a:cubicBezTo>
                  <a:cubicBezTo>
                    <a:pt x="26" y="116"/>
                    <a:pt x="25" y="114"/>
                    <a:pt x="25" y="112"/>
                  </a:cubicBezTo>
                  <a:cubicBezTo>
                    <a:pt x="25" y="110"/>
                    <a:pt x="27" y="104"/>
                    <a:pt x="30" y="105"/>
                  </a:cubicBezTo>
                  <a:cubicBezTo>
                    <a:pt x="31" y="106"/>
                    <a:pt x="31" y="106"/>
                    <a:pt x="32" y="105"/>
                  </a:cubicBezTo>
                  <a:cubicBezTo>
                    <a:pt x="32" y="105"/>
                    <a:pt x="32" y="105"/>
                    <a:pt x="32" y="104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7"/>
                    <a:pt x="32" y="65"/>
                    <a:pt x="30" y="65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52"/>
                    <a:pt x="0" y="46"/>
                    <a:pt x="4" y="45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7" y="0"/>
                    <a:pt x="159" y="0"/>
                    <a:pt x="162" y="0"/>
                  </a:cubicBezTo>
                  <a:cubicBezTo>
                    <a:pt x="311" y="45"/>
                    <a:pt x="311" y="45"/>
                    <a:pt x="311" y="45"/>
                  </a:cubicBezTo>
                  <a:cubicBezTo>
                    <a:pt x="316" y="46"/>
                    <a:pt x="316" y="52"/>
                    <a:pt x="312" y="54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0" y="118"/>
                    <a:pt x="156" y="118"/>
                    <a:pt x="153" y="116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1" y="69"/>
                    <a:pt x="39" y="71"/>
                    <a:pt x="39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4247315" y="6147239"/>
            <a:ext cx="43641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dirty="0">
                <a:solidFill>
                  <a:schemeClr val="bg1"/>
                </a:solidFill>
                <a:cs typeface="Arial" panose="020B0604020202020204" pitchFamily="34" charset="0"/>
              </a:rPr>
              <a:t>感谢聆听，批评指导</a:t>
            </a:r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3162300" y="4549611"/>
            <a:ext cx="6534150" cy="1769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1500" cap="all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Thank you</a:t>
            </a:r>
            <a:endParaRPr lang="zh-CN" altLang="en-US" sz="11500" cap="all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517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SubTitle_4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6506239" y="4869707"/>
            <a:ext cx="4395530" cy="68137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xtLst/>
        </p:spPr>
        <p:txBody>
          <a:bodyPr lIns="0" tIns="0" rIns="0" bIns="0" anchor="ctr" anchorCtr="1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lvl="0" algn="ctr">
              <a:buNone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Part4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：进度安排</a:t>
            </a:r>
            <a:endParaRPr lang="zh-CN" altLang="en-US" sz="10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Other_1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V="1">
            <a:off x="3847718" y="2147567"/>
            <a:ext cx="2467672" cy="1299127"/>
          </a:xfrm>
          <a:prstGeom prst="line">
            <a:avLst/>
          </a:prstGeom>
          <a:noFill/>
          <a:ln w="38100" cap="rnd">
            <a:solidFill>
              <a:schemeClr val="accent1">
                <a:lumMod val="40000"/>
                <a:lumOff val="60000"/>
              </a:scheme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normAutofit fontScale="25000" lnSpcReduction="20000"/>
          </a:bodyPr>
          <a:lstStyle/>
          <a:p>
            <a:pPr>
              <a:defRPr/>
            </a:pPr>
            <a:endParaRPr lang="zh-CN" altLang="en-US" sz="2002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MH_Other_2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3847718" y="3150373"/>
            <a:ext cx="2482740" cy="385051"/>
          </a:xfrm>
          <a:prstGeom prst="line">
            <a:avLst/>
          </a:prstGeom>
          <a:noFill/>
          <a:ln w="38100" cap="rnd">
            <a:solidFill>
              <a:schemeClr val="accent1">
                <a:lumMod val="40000"/>
                <a:lumOff val="60000"/>
              </a:scheme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normAutofit fontScale="25000" lnSpcReduction="20000"/>
          </a:bodyPr>
          <a:lstStyle/>
          <a:p>
            <a:pPr>
              <a:defRPr/>
            </a:pPr>
            <a:endParaRPr lang="zh-CN" altLang="en-US" sz="2002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MH_Other_3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3944817" y="3669353"/>
            <a:ext cx="2370573" cy="369984"/>
          </a:xfrm>
          <a:prstGeom prst="line">
            <a:avLst/>
          </a:prstGeom>
          <a:noFill/>
          <a:ln w="38100" cap="rnd">
            <a:solidFill>
              <a:schemeClr val="accent1">
                <a:lumMod val="40000"/>
                <a:lumOff val="60000"/>
              </a:scheme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normAutofit fontScale="25000" lnSpcReduction="20000"/>
          </a:bodyPr>
          <a:lstStyle/>
          <a:p>
            <a:pPr>
              <a:defRPr/>
            </a:pPr>
            <a:endParaRPr lang="zh-CN" altLang="en-US" sz="2002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MH_Other_4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4075399" y="3855184"/>
            <a:ext cx="2271799" cy="1325913"/>
          </a:xfrm>
          <a:prstGeom prst="line">
            <a:avLst/>
          </a:prstGeom>
          <a:noFill/>
          <a:ln w="38100" cap="rnd">
            <a:solidFill>
              <a:schemeClr val="accent1">
                <a:lumMod val="40000"/>
                <a:lumOff val="60000"/>
              </a:scheme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normAutofit fontScale="25000" lnSpcReduction="20000"/>
          </a:bodyPr>
          <a:lstStyle/>
          <a:p>
            <a:pPr>
              <a:defRPr/>
            </a:pPr>
            <a:endParaRPr lang="zh-CN" altLang="en-US" sz="2002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MH_SubTitle_1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6506239" y="1760843"/>
            <a:ext cx="4395530" cy="68304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/>
        </p:spPr>
        <p:txBody>
          <a:bodyPr lIns="0" tIns="0" rIns="0" bIns="0" anchor="ctr" anchorCtr="1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buNone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Part1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：完成内容</a:t>
            </a:r>
            <a:endParaRPr lang="zh-CN" altLang="en-US" sz="10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MH_SubTitle_2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6506239" y="2797132"/>
            <a:ext cx="4395530" cy="68304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xtLst/>
        </p:spPr>
        <p:txBody>
          <a:bodyPr lIns="0" tIns="0" rIns="0" bIns="0" anchor="ctr" anchorCtr="1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lvl="0" algn="ctr">
              <a:buNone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Part2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：程序展示</a:t>
            </a:r>
            <a:endParaRPr lang="zh-CN" altLang="en-US" sz="10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MH_SubTitle_3"/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6506239" y="3833420"/>
            <a:ext cx="4395530" cy="68137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 anchor="ctr" anchorCtr="1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lvl="0" algn="ctr">
              <a:buNone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：后期内容</a:t>
            </a:r>
            <a:endParaRPr lang="zh-CN" altLang="en-US" sz="10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MH_Other_5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1758308" y="2308364"/>
            <a:ext cx="2606465" cy="260646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lIns="0" tIns="0" rIns="0" bIns="0" anchor="ctr" anchorCtr="1">
            <a:normAutofit/>
          </a:bodyPr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  <a:defRPr/>
            </a:pPr>
            <a:endParaRPr lang="zh-TW" altLang="en-US" sz="2531" b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MH_Title_1"/>
          <p:cNvSpPr/>
          <p:nvPr>
            <p:custDataLst>
              <p:tags r:id="rId11"/>
            </p:custDataLst>
          </p:nvPr>
        </p:nvSpPr>
        <p:spPr>
          <a:xfrm>
            <a:off x="2049357" y="2599413"/>
            <a:ext cx="2026043" cy="2026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Autofit/>
          </a:bodyPr>
          <a:lstStyle/>
          <a:p>
            <a:pPr algn="ctr">
              <a:defRPr/>
            </a:pPr>
            <a:r>
              <a:rPr lang="zh-CN" altLang="en-US" sz="5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TW" altLang="en-US" sz="5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14290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773D5-5120-604D-B075-E9BA6E6B9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IKE</a:t>
            </a:r>
            <a:r>
              <a:rPr lang="zh-CN" altLang="en-US" dirty="0"/>
              <a:t>部分数据处理流程</a:t>
            </a:r>
            <a:endParaRPr lang="en-US" dirty="0"/>
          </a:p>
        </p:txBody>
      </p:sp>
      <p:pic>
        <p:nvPicPr>
          <p:cNvPr id="3" name="Picture">
            <a:extLst>
              <a:ext uri="{FF2B5EF4-FFF2-40B4-BE49-F238E27FC236}">
                <a16:creationId xmlns:a16="http://schemas.microsoft.com/office/drawing/2014/main" id="{44A8BC93-3FAD-BD41-80B7-700122A96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255" y="1748631"/>
            <a:ext cx="6987480" cy="482557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FF4818-05C0-9D4A-98DC-B63DDB750253}"/>
              </a:ext>
            </a:extLst>
          </p:cNvPr>
          <p:cNvSpPr txBox="1"/>
          <p:nvPr/>
        </p:nvSpPr>
        <p:spPr>
          <a:xfrm>
            <a:off x="740744" y="2320181"/>
            <a:ext cx="43204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由于</a:t>
            </a:r>
            <a:r>
              <a:rPr lang="en-US" sz="2400" dirty="0"/>
              <a:t>IKE</a:t>
            </a:r>
            <a:r>
              <a:rPr lang="zh-CN" altLang="en-US" sz="2400" dirty="0"/>
              <a:t>阶段数据包较少，实现非常复杂，因此可以使用其他</a:t>
            </a:r>
            <a:r>
              <a:rPr lang="en-US" sz="2400" dirty="0"/>
              <a:t>IPSec VPN</a:t>
            </a:r>
            <a:r>
              <a:rPr lang="zh-CN" altLang="en-US" sz="2400" dirty="0"/>
              <a:t>实现</a:t>
            </a:r>
            <a:r>
              <a:rPr lang="en-US" sz="2400" dirty="0"/>
              <a:t>IKE</a:t>
            </a:r>
            <a:r>
              <a:rPr lang="zh-CN" altLang="en-US" sz="2400" dirty="0"/>
              <a:t>过程，</a:t>
            </a:r>
            <a:r>
              <a:rPr lang="en-US" sz="2400" dirty="0"/>
              <a:t>ESP</a:t>
            </a:r>
            <a:r>
              <a:rPr lang="zh-CN" altLang="en-US" sz="2400" dirty="0"/>
              <a:t>阶段数据量巨大，实现相对容易，需要使用</a:t>
            </a:r>
            <a:r>
              <a:rPr lang="en-US" sz="2400" dirty="0"/>
              <a:t>DPDK</a:t>
            </a:r>
            <a:r>
              <a:rPr lang="zh-CN" altLang="en-US" sz="2400" dirty="0"/>
              <a:t>进行加速。</a:t>
            </a:r>
            <a:r>
              <a:rPr lang="en-US" sz="2400" dirty="0"/>
              <a:t>ESP</a:t>
            </a:r>
            <a:r>
              <a:rPr lang="zh-CN" altLang="en-US" sz="2400" dirty="0"/>
              <a:t>部分通信数据加解密使用对称加密算法，若使用软加密，则加密速度成为瓶颈，可使用硬加密来提升加密速度。</a:t>
            </a:r>
            <a:endParaRPr lang="en-US" altLang="zh-CN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510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FC87FE-2C5E-A54B-B152-ECD291BD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分流</a:t>
            </a:r>
            <a:r>
              <a:rPr lang="en-US" altLang="zh-CN" dirty="0"/>
              <a:t>ESP</a:t>
            </a:r>
            <a:r>
              <a:rPr lang="zh-CN" altLang="en-US" dirty="0"/>
              <a:t>和</a:t>
            </a:r>
            <a:r>
              <a:rPr lang="en-US" altLang="zh-CN" dirty="0"/>
              <a:t>IKE</a:t>
            </a:r>
            <a:r>
              <a:rPr lang="zh-CN" altLang="en-US" dirty="0"/>
              <a:t>及其他数据</a:t>
            </a:r>
            <a:endParaRPr lang="en-US" dirty="0"/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67ACD9BE-F939-3047-A754-9ABFCB6605C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059" y="72008"/>
            <a:ext cx="4420964" cy="707270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01CB19-B982-8145-816A-61B98AFFB114}"/>
              </a:ext>
            </a:extLst>
          </p:cNvPr>
          <p:cNvSpPr txBox="1"/>
          <p:nvPr/>
        </p:nvSpPr>
        <p:spPr>
          <a:xfrm>
            <a:off x="1028775" y="1782763"/>
            <a:ext cx="66967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由于</a:t>
            </a:r>
            <a:r>
              <a:rPr lang="en-US" sz="2400" dirty="0"/>
              <a:t>ESP</a:t>
            </a:r>
            <a:r>
              <a:rPr lang="zh-CN" altLang="en-US" sz="2400" dirty="0"/>
              <a:t>部分需要加密，而</a:t>
            </a:r>
            <a:r>
              <a:rPr lang="en-US" sz="2400" dirty="0"/>
              <a:t>IKE</a:t>
            </a:r>
            <a:r>
              <a:rPr lang="zh-CN" altLang="en-US" sz="2400" dirty="0"/>
              <a:t>部分不需要加密，当数据到达网卡后，需要对数据进行分流，</a:t>
            </a:r>
            <a:r>
              <a:rPr lang="en-US" sz="2400" dirty="0"/>
              <a:t>ESP</a:t>
            </a:r>
            <a:r>
              <a:rPr lang="zh-CN" altLang="en-US" sz="2400" dirty="0"/>
              <a:t>部分交由</a:t>
            </a:r>
            <a:r>
              <a:rPr lang="en-US" sz="2400" dirty="0"/>
              <a:t>DPDK</a:t>
            </a:r>
            <a:r>
              <a:rPr lang="zh-CN" altLang="en-US" sz="2400" dirty="0"/>
              <a:t>进行处理，而</a:t>
            </a:r>
            <a:r>
              <a:rPr lang="en-US" sz="2400" dirty="0"/>
              <a:t>IKE</a:t>
            </a:r>
            <a:r>
              <a:rPr lang="zh-CN" altLang="en-US" sz="2400" dirty="0"/>
              <a:t>和其他数据需要传入</a:t>
            </a:r>
            <a:r>
              <a:rPr lang="en-US" sz="2400" dirty="0"/>
              <a:t>Linux</a:t>
            </a:r>
            <a:r>
              <a:rPr lang="zh-CN" altLang="en-US" sz="2400" dirty="0"/>
              <a:t>内核协议栈。</a:t>
            </a:r>
            <a:r>
              <a:rPr lang="en-US" sz="2400" dirty="0"/>
              <a:t>DPDK</a:t>
            </a:r>
            <a:r>
              <a:rPr lang="zh-CN" altLang="en-US" sz="2400" dirty="0"/>
              <a:t>和</a:t>
            </a:r>
            <a:r>
              <a:rPr lang="en-US" sz="2400" dirty="0"/>
              <a:t>Linux</a:t>
            </a:r>
            <a:r>
              <a:rPr lang="zh-CN" altLang="en-US" sz="2400" dirty="0"/>
              <a:t>内核态协议栈交换报文有两种模式：</a:t>
            </a:r>
            <a:r>
              <a:rPr lang="en-US" sz="2400" dirty="0"/>
              <a:t>KNI</a:t>
            </a:r>
            <a:r>
              <a:rPr lang="zh-CN" altLang="en-US" sz="2400" dirty="0"/>
              <a:t>或</a:t>
            </a:r>
            <a:r>
              <a:rPr lang="en-US" sz="2400" dirty="0"/>
              <a:t>TUN/TAP</a:t>
            </a:r>
            <a:r>
              <a:rPr lang="zh-CN" altLang="en-US" sz="2400" dirty="0"/>
              <a:t>。</a:t>
            </a:r>
            <a:r>
              <a:rPr lang="en-US" sz="2400" dirty="0"/>
              <a:t>KNI</a:t>
            </a:r>
            <a:r>
              <a:rPr lang="zh-CN" altLang="en-US" sz="2400" dirty="0"/>
              <a:t>比</a:t>
            </a:r>
            <a:r>
              <a:rPr lang="en-US" sz="2400" dirty="0"/>
              <a:t>Linux</a:t>
            </a:r>
            <a:r>
              <a:rPr lang="zh-CN" altLang="en-US" sz="2400" dirty="0"/>
              <a:t>现有的</a:t>
            </a:r>
            <a:r>
              <a:rPr lang="en-US" sz="2400" dirty="0"/>
              <a:t>TUN/TAP</a:t>
            </a:r>
            <a:r>
              <a:rPr lang="zh-CN" altLang="en-US" sz="2400" dirty="0"/>
              <a:t>接口速度更快，因为和</a:t>
            </a:r>
            <a:r>
              <a:rPr lang="en-US" sz="2400" dirty="0"/>
              <a:t>TUN/TAP</a:t>
            </a:r>
            <a:r>
              <a:rPr lang="zh-CN" altLang="en-US" sz="2400" dirty="0"/>
              <a:t>相比，</a:t>
            </a:r>
            <a:r>
              <a:rPr lang="en-US" sz="2400" dirty="0"/>
              <a:t>KNI</a:t>
            </a:r>
            <a:r>
              <a:rPr lang="zh-CN" altLang="en-US" sz="2400" dirty="0"/>
              <a:t>消除了系统调用和其数据拷贝。本程序采用</a:t>
            </a:r>
            <a:r>
              <a:rPr lang="en-US" sz="2400" dirty="0"/>
              <a:t>KNI</a:t>
            </a:r>
            <a:r>
              <a:rPr lang="zh-CN" altLang="en-US" sz="2400" dirty="0"/>
              <a:t>来实现</a:t>
            </a:r>
            <a:r>
              <a:rPr lang="en-US" sz="2400" dirty="0"/>
              <a:t>DPDK</a:t>
            </a:r>
            <a:r>
              <a:rPr lang="zh-CN" altLang="en-US" sz="2400" dirty="0"/>
              <a:t>和</a:t>
            </a:r>
            <a:r>
              <a:rPr lang="en-US" sz="2400" dirty="0"/>
              <a:t>Linux</a:t>
            </a:r>
            <a:r>
              <a:rPr lang="zh-CN" altLang="en-US" sz="2400" dirty="0"/>
              <a:t>内核态协议栈通信。当数据到达网卡后，</a:t>
            </a:r>
            <a:r>
              <a:rPr lang="en-US" sz="2400" dirty="0"/>
              <a:t>DPDK</a:t>
            </a:r>
            <a:r>
              <a:rPr lang="zh-CN" altLang="en-US" sz="2400" dirty="0"/>
              <a:t>取到数据，获取数据包</a:t>
            </a:r>
            <a:r>
              <a:rPr lang="en-US" sz="2400" dirty="0"/>
              <a:t>IP</a:t>
            </a:r>
            <a:r>
              <a:rPr lang="zh-CN" altLang="en-US" sz="2400" dirty="0"/>
              <a:t>头的协议类型，若是</a:t>
            </a:r>
            <a:r>
              <a:rPr lang="en-US" sz="2400" dirty="0"/>
              <a:t>IPv4</a:t>
            </a:r>
            <a:r>
              <a:rPr lang="zh-CN" altLang="en-US" sz="2400" dirty="0"/>
              <a:t>或</a:t>
            </a:r>
            <a:r>
              <a:rPr lang="en-US" sz="2400" dirty="0"/>
              <a:t>IPv6</a:t>
            </a:r>
            <a:r>
              <a:rPr lang="zh-CN" altLang="en-US" sz="2400" dirty="0"/>
              <a:t>的</a:t>
            </a:r>
            <a:r>
              <a:rPr lang="en-US" sz="2400" dirty="0"/>
              <a:t>ESP</a:t>
            </a:r>
            <a:r>
              <a:rPr lang="zh-CN" altLang="en-US" sz="2400" dirty="0"/>
              <a:t>协议，则交由</a:t>
            </a:r>
            <a:r>
              <a:rPr lang="en-US" sz="2400" dirty="0"/>
              <a:t>DPDK</a:t>
            </a:r>
            <a:r>
              <a:rPr lang="zh-CN" altLang="en-US" sz="2400" dirty="0"/>
              <a:t>继续处理，否则交由</a:t>
            </a:r>
            <a:r>
              <a:rPr lang="en-US" sz="2400" dirty="0"/>
              <a:t>Linux</a:t>
            </a:r>
            <a:r>
              <a:rPr lang="zh-CN" altLang="en-US" sz="2400" dirty="0"/>
              <a:t>内核进行处理。这样就完成了分流功能。</a:t>
            </a:r>
            <a:endParaRPr lang="en-US" sz="24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97934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1827F-00CA-E544-8956-8136E1A54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多进程及共享内存</a:t>
            </a:r>
            <a:endParaRPr lang="en-US" dirty="0"/>
          </a:p>
        </p:txBody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id="{2DB19DFE-90A9-6843-B854-CF257299AC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39" y="591989"/>
            <a:ext cx="4975480" cy="61926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E65DF4-9049-B44F-A06F-9D8D54403DCB}"/>
              </a:ext>
            </a:extLst>
          </p:cNvPr>
          <p:cNvSpPr txBox="1"/>
          <p:nvPr/>
        </p:nvSpPr>
        <p:spPr>
          <a:xfrm>
            <a:off x="1100783" y="2680221"/>
            <a:ext cx="51125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共享内存是通过将同一块内存区映射到不同进程地址空间中，不经过内核，因此共享内存是</a:t>
            </a:r>
            <a:r>
              <a:rPr lang="en-US" sz="2400" dirty="0"/>
              <a:t>IPC</a:t>
            </a:r>
            <a:r>
              <a:rPr lang="zh-CN" altLang="en-US" sz="2400" dirty="0"/>
              <a:t>中速度最快的，但共享内存需要用户来操作并且同步也需要用户来完成。因此本程序采用最复杂的</a:t>
            </a:r>
            <a:r>
              <a:rPr lang="en-US" sz="2400" dirty="0" err="1"/>
              <a:t>mmap</a:t>
            </a:r>
            <a:r>
              <a:rPr lang="zh-CN" altLang="en-US" sz="2400" dirty="0"/>
              <a:t>共享内存完成，并使用</a:t>
            </a:r>
            <a:r>
              <a:rPr lang="en-US" sz="2400" dirty="0"/>
              <a:t>CAS</a:t>
            </a:r>
            <a:r>
              <a:rPr lang="zh-CN" altLang="en-US" sz="2400" dirty="0"/>
              <a:t>无锁技术来避免加锁，提高性能。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7865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3DDDF-ECDC-D445-827C-D58AE7EB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</a:t>
            </a:r>
            <a:r>
              <a:rPr lang="en-US" altLang="zh-CN" dirty="0"/>
              <a:t>&amp;MAC</a:t>
            </a:r>
            <a:r>
              <a:rPr lang="zh-CN" altLang="en-US" dirty="0"/>
              <a:t>映射表</a:t>
            </a:r>
            <a:endParaRPr lang="en-US" dirty="0"/>
          </a:p>
        </p:txBody>
      </p:sp>
      <p:pic>
        <p:nvPicPr>
          <p:cNvPr id="3" name="Picture">
            <a:extLst>
              <a:ext uri="{FF2B5EF4-FFF2-40B4-BE49-F238E27FC236}">
                <a16:creationId xmlns:a16="http://schemas.microsoft.com/office/drawing/2014/main" id="{A751D537-3568-DB40-B4F1-5FAEC4A7B9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568" y="-200099"/>
            <a:ext cx="7365479" cy="72326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43BDC5-31FC-744C-A0AD-96A9DA172F37}"/>
              </a:ext>
            </a:extLst>
          </p:cNvPr>
          <p:cNvSpPr txBox="1"/>
          <p:nvPr/>
        </p:nvSpPr>
        <p:spPr>
          <a:xfrm>
            <a:off x="548103" y="1600101"/>
            <a:ext cx="523319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Mac</a:t>
            </a:r>
            <a:r>
              <a:rPr lang="zh-CN" altLang="en-US" sz="2000" dirty="0"/>
              <a:t>地址获取如图，当数据不为</a:t>
            </a:r>
            <a:r>
              <a:rPr lang="en-US" sz="2000" dirty="0"/>
              <a:t>ESP</a:t>
            </a:r>
            <a:r>
              <a:rPr lang="zh-CN" altLang="en-US" sz="2000" dirty="0"/>
              <a:t>数据包时，其他数据</a:t>
            </a:r>
            <a:r>
              <a:rPr lang="en-US" sz="2000" dirty="0"/>
              <a:t>(</a:t>
            </a:r>
            <a:r>
              <a:rPr lang="zh-CN" altLang="en-US" sz="2000" dirty="0"/>
              <a:t>如</a:t>
            </a:r>
            <a:r>
              <a:rPr lang="en-US" sz="2000" dirty="0"/>
              <a:t>ARP,ICMP,TCP,UDP)</a:t>
            </a:r>
            <a:r>
              <a:rPr lang="zh-CN" altLang="en-US" sz="2000" dirty="0"/>
              <a:t>走</a:t>
            </a:r>
            <a:r>
              <a:rPr lang="en-US" sz="2000" dirty="0"/>
              <a:t>KNI</a:t>
            </a:r>
            <a:r>
              <a:rPr lang="zh-CN" altLang="en-US" sz="2000" dirty="0"/>
              <a:t>网卡，若数据为</a:t>
            </a:r>
            <a:r>
              <a:rPr lang="en-US" sz="2000" dirty="0"/>
              <a:t>UDP</a:t>
            </a:r>
            <a:r>
              <a:rPr lang="zh-CN" altLang="en-US" sz="2000" dirty="0"/>
              <a:t>协议，目标地址为</a:t>
            </a:r>
            <a:r>
              <a:rPr lang="en-US" sz="2000" dirty="0"/>
              <a:t>KNI</a:t>
            </a:r>
            <a:r>
              <a:rPr lang="zh-CN" altLang="en-US" sz="2000" dirty="0"/>
              <a:t>网卡</a:t>
            </a:r>
            <a:r>
              <a:rPr lang="en-US" sz="2000" dirty="0"/>
              <a:t>IP</a:t>
            </a:r>
            <a:r>
              <a:rPr lang="zh-CN" altLang="en-US" sz="2000" dirty="0"/>
              <a:t>，端口为</a:t>
            </a:r>
            <a:r>
              <a:rPr lang="en-US" sz="2000" dirty="0"/>
              <a:t>500</a:t>
            </a:r>
            <a:r>
              <a:rPr lang="zh-CN" altLang="en-US" sz="2000" dirty="0"/>
              <a:t>时，此数据包为</a:t>
            </a:r>
            <a:r>
              <a:rPr lang="en-US" sz="2000" dirty="0"/>
              <a:t>IKE</a:t>
            </a:r>
            <a:r>
              <a:rPr lang="zh-CN" altLang="en-US" sz="2000" dirty="0"/>
              <a:t>通信数据包，可将该数据包的</a:t>
            </a:r>
            <a:r>
              <a:rPr lang="en-US" sz="2000" dirty="0"/>
              <a:t>IP</a:t>
            </a:r>
            <a:r>
              <a:rPr lang="zh-CN" altLang="en-US" sz="2000" dirty="0"/>
              <a:t>和端口作为一组</a:t>
            </a:r>
            <a:r>
              <a:rPr lang="en-US" sz="2000" dirty="0"/>
              <a:t>IP</a:t>
            </a:r>
            <a:r>
              <a:rPr lang="zh-CN" altLang="en-US" sz="2000" dirty="0"/>
              <a:t>和</a:t>
            </a:r>
            <a:r>
              <a:rPr lang="en-US" sz="2000" dirty="0"/>
              <a:t>MAC</a:t>
            </a:r>
            <a:r>
              <a:rPr lang="zh-CN" altLang="en-US" sz="2000" dirty="0"/>
              <a:t>映射表存入数组以备查询使用</a:t>
            </a:r>
            <a:r>
              <a:rPr lang="en-US" sz="2000" dirty="0"/>
              <a:t> </a:t>
            </a:r>
          </a:p>
          <a:p>
            <a:r>
              <a:rPr lang="en-US" sz="2000" dirty="0"/>
              <a:t>UDP</a:t>
            </a:r>
            <a:r>
              <a:rPr lang="zh-CN" altLang="en-US" sz="2000" dirty="0"/>
              <a:t>数据封装</a:t>
            </a:r>
            <a:endParaRPr lang="en-US" sz="2000" dirty="0"/>
          </a:p>
          <a:p>
            <a:r>
              <a:rPr lang="zh-CN" altLang="en-US" sz="2000" dirty="0"/>
              <a:t> 以太网头</a:t>
            </a:r>
            <a:r>
              <a:rPr lang="en-US" sz="2000" dirty="0"/>
              <a:t>:</a:t>
            </a:r>
            <a:r>
              <a:rPr lang="zh-CN" altLang="en-US" sz="2000" dirty="0"/>
              <a:t>目的地址</a:t>
            </a:r>
            <a:r>
              <a:rPr lang="en-US" sz="2000" dirty="0"/>
              <a:t>(6)|</a:t>
            </a:r>
            <a:r>
              <a:rPr lang="zh-CN" altLang="en-US" sz="2000" dirty="0"/>
              <a:t>源地址</a:t>
            </a:r>
            <a:r>
              <a:rPr lang="en-US" sz="2000" dirty="0"/>
              <a:t>(6)|</a:t>
            </a:r>
            <a:r>
              <a:rPr lang="zh-CN" altLang="en-US" sz="2000" dirty="0"/>
              <a:t>帧类型</a:t>
            </a:r>
            <a:r>
              <a:rPr lang="en-US" sz="2000" dirty="0"/>
              <a:t>(2)</a:t>
            </a:r>
          </a:p>
          <a:p>
            <a:r>
              <a:rPr lang="en-US" sz="2000" dirty="0"/>
              <a:t>IP</a:t>
            </a:r>
            <a:r>
              <a:rPr lang="zh-CN" altLang="en-US" sz="2000" dirty="0"/>
              <a:t>头</a:t>
            </a:r>
            <a:r>
              <a:rPr lang="en-US" sz="2000" dirty="0"/>
              <a:t>:</a:t>
            </a:r>
          </a:p>
          <a:p>
            <a:r>
              <a:rPr lang="en-US" sz="2000" dirty="0"/>
              <a:t> </a:t>
            </a:r>
            <a:r>
              <a:rPr lang="zh-CN" altLang="en-US" sz="2000" dirty="0"/>
              <a:t>版本</a:t>
            </a:r>
            <a:r>
              <a:rPr lang="en-US" sz="2000" dirty="0"/>
              <a:t>(4)|</a:t>
            </a:r>
            <a:r>
              <a:rPr lang="zh-CN" altLang="en-US" sz="2000" dirty="0"/>
              <a:t>首部长度</a:t>
            </a:r>
            <a:r>
              <a:rPr lang="en-US" sz="2000" dirty="0"/>
              <a:t>(4)|</a:t>
            </a:r>
            <a:r>
              <a:rPr lang="zh-CN" altLang="en-US" sz="2000" dirty="0"/>
              <a:t>服务类型</a:t>
            </a:r>
            <a:r>
              <a:rPr lang="en-US" sz="2000" dirty="0"/>
              <a:t>(8)|</a:t>
            </a:r>
            <a:r>
              <a:rPr lang="zh-CN" altLang="en-US" sz="2000" dirty="0"/>
              <a:t>总长度</a:t>
            </a:r>
            <a:r>
              <a:rPr lang="en-US" sz="2000" dirty="0"/>
              <a:t>(16)|</a:t>
            </a:r>
          </a:p>
          <a:p>
            <a:r>
              <a:rPr lang="en-US" sz="2000" dirty="0"/>
              <a:t> </a:t>
            </a:r>
            <a:r>
              <a:rPr lang="zh-CN" altLang="en-US" sz="2000" dirty="0"/>
              <a:t>标识</a:t>
            </a:r>
            <a:r>
              <a:rPr lang="en-US" sz="2000" dirty="0"/>
              <a:t>(16)|</a:t>
            </a:r>
            <a:r>
              <a:rPr lang="zh-CN" altLang="en-US" sz="2000" dirty="0"/>
              <a:t>标志</a:t>
            </a:r>
            <a:r>
              <a:rPr lang="en-US" sz="2000" dirty="0"/>
              <a:t>(3)|</a:t>
            </a:r>
            <a:r>
              <a:rPr lang="zh-CN" altLang="en-US" sz="2000" dirty="0"/>
              <a:t>片偏移</a:t>
            </a:r>
            <a:r>
              <a:rPr lang="en-US" sz="2000" dirty="0"/>
              <a:t>(13)|</a:t>
            </a:r>
          </a:p>
          <a:p>
            <a:r>
              <a:rPr lang="en-US" sz="2000" dirty="0"/>
              <a:t> TTL(8)|</a:t>
            </a:r>
            <a:r>
              <a:rPr lang="zh-CN" altLang="en-US" sz="2000" dirty="0"/>
              <a:t>协议</a:t>
            </a:r>
            <a:r>
              <a:rPr lang="en-US" sz="2000" dirty="0"/>
              <a:t>(8)|</a:t>
            </a:r>
            <a:r>
              <a:rPr lang="zh-CN" altLang="en-US" sz="2000" dirty="0"/>
              <a:t>首部校验和</a:t>
            </a:r>
            <a:r>
              <a:rPr lang="en-US" sz="2000" dirty="0"/>
              <a:t>(16)|</a:t>
            </a:r>
          </a:p>
          <a:p>
            <a:r>
              <a:rPr lang="en-US" sz="2000" dirty="0"/>
              <a:t> </a:t>
            </a:r>
            <a:r>
              <a:rPr lang="zh-CN" altLang="en-US" sz="2000" dirty="0"/>
              <a:t>源</a:t>
            </a:r>
            <a:r>
              <a:rPr lang="en-US" sz="2000" dirty="0"/>
              <a:t>IP</a:t>
            </a:r>
            <a:r>
              <a:rPr lang="zh-CN" altLang="en-US" sz="2000" dirty="0"/>
              <a:t>地址</a:t>
            </a:r>
            <a:r>
              <a:rPr lang="en-US" sz="2000" dirty="0"/>
              <a:t>(32)|</a:t>
            </a:r>
          </a:p>
          <a:p>
            <a:r>
              <a:rPr lang="en-US" sz="2000" dirty="0"/>
              <a:t> </a:t>
            </a:r>
            <a:r>
              <a:rPr lang="zh-CN" altLang="en-US" sz="2000" dirty="0"/>
              <a:t>目的</a:t>
            </a:r>
            <a:r>
              <a:rPr lang="en-US" sz="2000" dirty="0"/>
              <a:t>IP</a:t>
            </a:r>
            <a:r>
              <a:rPr lang="zh-CN" altLang="en-US" sz="2000" dirty="0"/>
              <a:t>地址</a:t>
            </a:r>
            <a:r>
              <a:rPr lang="en-US" sz="2000" dirty="0"/>
              <a:t>(32)|</a:t>
            </a:r>
          </a:p>
          <a:p>
            <a:r>
              <a:rPr lang="en-US" sz="2000" dirty="0"/>
              <a:t>UDP</a:t>
            </a:r>
            <a:r>
              <a:rPr lang="zh-CN" altLang="en-US" sz="2000" dirty="0"/>
              <a:t>头</a:t>
            </a:r>
            <a:r>
              <a:rPr lang="en-US" sz="2000" dirty="0"/>
              <a:t>:</a:t>
            </a:r>
          </a:p>
          <a:p>
            <a:r>
              <a:rPr lang="en-US" sz="2000" dirty="0"/>
              <a:t> </a:t>
            </a:r>
            <a:r>
              <a:rPr lang="zh-CN" altLang="en-US" sz="2000" dirty="0"/>
              <a:t>源端口</a:t>
            </a:r>
            <a:r>
              <a:rPr lang="en-US" sz="2000" dirty="0"/>
              <a:t>(8)|</a:t>
            </a:r>
            <a:r>
              <a:rPr lang="zh-CN" altLang="en-US" sz="2000" dirty="0"/>
              <a:t>目的端口</a:t>
            </a:r>
            <a:r>
              <a:rPr lang="en-US" sz="2000" dirty="0"/>
              <a:t>(8)|</a:t>
            </a:r>
            <a:r>
              <a:rPr lang="zh-CN" altLang="en-US" sz="2000" dirty="0"/>
              <a:t>包长度</a:t>
            </a:r>
            <a:r>
              <a:rPr lang="en-US" sz="2000" dirty="0"/>
              <a:t>(8)|</a:t>
            </a:r>
            <a:r>
              <a:rPr lang="zh-CN" altLang="en-US" sz="2000" dirty="0"/>
              <a:t>校验和</a:t>
            </a:r>
            <a:r>
              <a:rPr lang="en-US" sz="2000" dirty="0"/>
              <a:t>(8)</a:t>
            </a:r>
          </a:p>
        </p:txBody>
      </p:sp>
    </p:spTree>
    <p:extLst>
      <p:ext uri="{BB962C8B-B14F-4D97-AF65-F5344CB8AC3E}">
        <p14:creationId xmlns:p14="http://schemas.microsoft.com/office/powerpoint/2010/main" val="2436619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24F2A-7332-CB46-A984-E291E428A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38" y="231949"/>
            <a:ext cx="11090275" cy="1397000"/>
          </a:xfrm>
        </p:spPr>
        <p:txBody>
          <a:bodyPr/>
          <a:lstStyle/>
          <a:p>
            <a:r>
              <a:rPr lang="en-US" dirty="0"/>
              <a:t>ESP</a:t>
            </a:r>
            <a:r>
              <a:rPr lang="zh-CN" altLang="en-US" dirty="0"/>
              <a:t>数据包格式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8A9883-79BE-2046-8D8C-379B46E7C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386" y="1384077"/>
            <a:ext cx="8762665" cy="4320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55FF67-0A03-4E4A-AE69-79C6A449D81C}"/>
              </a:ext>
            </a:extLst>
          </p:cNvPr>
          <p:cNvSpPr txBox="1"/>
          <p:nvPr/>
        </p:nvSpPr>
        <p:spPr>
          <a:xfrm>
            <a:off x="461095" y="5488533"/>
            <a:ext cx="115134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dirty="0"/>
          </a:p>
          <a:p>
            <a:r>
              <a:rPr lang="en-US" sz="2000" dirty="0"/>
              <a:t>ESP</a:t>
            </a:r>
            <a:r>
              <a:rPr lang="zh-CN" altLang="en-US" sz="2000" dirty="0"/>
              <a:t>验证尾部：</a:t>
            </a:r>
          </a:p>
          <a:p>
            <a:r>
              <a:rPr lang="zh-CN" altLang="en-US" sz="2000" dirty="0"/>
              <a:t>    鉴别数据</a:t>
            </a:r>
            <a:r>
              <a:rPr lang="en-US" sz="2000" dirty="0"/>
              <a:t>Integrity Check Value-ICV(</a:t>
            </a:r>
            <a:r>
              <a:rPr lang="zh-CN" altLang="en-US" sz="2000" dirty="0"/>
              <a:t>变长</a:t>
            </a:r>
            <a:r>
              <a:rPr lang="en-US" altLang="zh-CN" sz="2000" dirty="0"/>
              <a:t>)</a:t>
            </a:r>
            <a:r>
              <a:rPr lang="zh-CN" altLang="en-US" sz="2000" dirty="0"/>
              <a:t>：在</a:t>
            </a:r>
            <a:r>
              <a:rPr lang="en-US" sz="2000" dirty="0"/>
              <a:t>ESP</a:t>
            </a:r>
            <a:r>
              <a:rPr lang="zh-CN" altLang="en-US" sz="2000" dirty="0"/>
              <a:t>数据包其他字段基础上计算出的完整性校验值。</a:t>
            </a:r>
          </a:p>
          <a:p>
            <a:r>
              <a:rPr lang="zh-CN" altLang="en-US" sz="2000" dirty="0"/>
              <a:t>    对数据的完整性验证需要计算</a:t>
            </a:r>
            <a:r>
              <a:rPr lang="en-US" sz="2000" dirty="0"/>
              <a:t>SPI、</a:t>
            </a:r>
            <a:r>
              <a:rPr lang="zh-CN" altLang="en-US" sz="2000" dirty="0"/>
              <a:t>序列号、载荷数据以及</a:t>
            </a:r>
            <a:r>
              <a:rPr lang="en-US" sz="2000" dirty="0"/>
              <a:t>ESP</a:t>
            </a:r>
            <a:r>
              <a:rPr lang="zh-CN" altLang="en-US" sz="2000" dirty="0"/>
              <a:t>尾部。</a:t>
            </a:r>
          </a:p>
          <a:p>
            <a:r>
              <a:rPr lang="zh-CN" altLang="en-US" sz="2000" dirty="0"/>
              <a:t>    对数据的保密性验证需要计算载荷数据以及</a:t>
            </a:r>
            <a:r>
              <a:rPr lang="en-US" sz="2000" dirty="0"/>
              <a:t>ESP</a:t>
            </a:r>
            <a:r>
              <a:rPr lang="zh-CN" altLang="en-US" sz="2000" dirty="0"/>
              <a:t>尾部。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C5BA5C-575D-5142-85C8-186121B85A37}"/>
              </a:ext>
            </a:extLst>
          </p:cNvPr>
          <p:cNvSpPr txBox="1"/>
          <p:nvPr/>
        </p:nvSpPr>
        <p:spPr>
          <a:xfrm>
            <a:off x="461096" y="1240061"/>
            <a:ext cx="3736031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ESP</a:t>
            </a:r>
            <a:r>
              <a:rPr lang="zh-CN" altLang="en-US" sz="2000" dirty="0"/>
              <a:t>头部：</a:t>
            </a:r>
          </a:p>
          <a:p>
            <a:r>
              <a:rPr lang="zh-CN" altLang="en-US" sz="2000" dirty="0"/>
              <a:t>    安全参数索引</a:t>
            </a:r>
            <a:r>
              <a:rPr lang="en-US" sz="2000" dirty="0"/>
              <a:t>SPI(32</a:t>
            </a:r>
            <a:r>
              <a:rPr lang="zh-CN" altLang="en-US" sz="2000" dirty="0"/>
              <a:t>位</a:t>
            </a:r>
            <a:r>
              <a:rPr lang="en-US" altLang="zh-CN" sz="2000" dirty="0"/>
              <a:t>):</a:t>
            </a:r>
            <a:r>
              <a:rPr lang="zh-CN" altLang="en-US" sz="2000" dirty="0"/>
              <a:t>用来确定唯一的安全联盟</a:t>
            </a:r>
          </a:p>
          <a:p>
            <a:r>
              <a:rPr lang="zh-CN" altLang="en-US" sz="2000" dirty="0"/>
              <a:t>    序列号</a:t>
            </a:r>
            <a:r>
              <a:rPr lang="en-US" sz="2000" dirty="0" err="1"/>
              <a:t>SeqNum</a:t>
            </a:r>
            <a:r>
              <a:rPr lang="en-US" sz="2000" dirty="0"/>
              <a:t>(32</a:t>
            </a:r>
            <a:r>
              <a:rPr lang="zh-CN" altLang="en-US" sz="2000" dirty="0"/>
              <a:t>位</a:t>
            </a:r>
            <a:r>
              <a:rPr lang="en-US" altLang="zh-CN" sz="2000" dirty="0"/>
              <a:t>)</a:t>
            </a:r>
            <a:r>
              <a:rPr lang="zh-CN" altLang="en-US" sz="2000" dirty="0"/>
              <a:t>：用于保护接收端免受重复操作攻击</a:t>
            </a:r>
            <a:endParaRPr lang="en-US" altLang="zh-CN" sz="2000" dirty="0"/>
          </a:p>
          <a:p>
            <a:r>
              <a:rPr lang="en-US" sz="2000" dirty="0"/>
              <a:t>ESP</a:t>
            </a:r>
            <a:r>
              <a:rPr lang="zh-CN" altLang="en-US" sz="2000" dirty="0"/>
              <a:t>尾部：</a:t>
            </a:r>
          </a:p>
          <a:p>
            <a:r>
              <a:rPr lang="zh-CN" altLang="en-US" sz="2000" dirty="0"/>
              <a:t>    填充</a:t>
            </a:r>
            <a:r>
              <a:rPr lang="en-US" sz="2000" dirty="0"/>
              <a:t>Padding：</a:t>
            </a:r>
            <a:r>
              <a:rPr lang="zh-CN" altLang="en-US" sz="2000" dirty="0"/>
              <a:t>字段长范围为</a:t>
            </a:r>
            <a:r>
              <a:rPr lang="en-US" altLang="zh-CN" sz="2000" dirty="0"/>
              <a:t>0-255</a:t>
            </a:r>
            <a:r>
              <a:rPr lang="zh-CN" altLang="en-US" sz="2000" dirty="0"/>
              <a:t>，用于将明文扩充到需要加密的长度，同时隐藏载荷数据的真实长度。</a:t>
            </a:r>
            <a:endParaRPr lang="en-US" altLang="zh-CN" sz="2000" dirty="0"/>
          </a:p>
          <a:p>
            <a:r>
              <a:rPr lang="zh-CN" altLang="en-US" sz="2000" dirty="0"/>
              <a:t>填充长度</a:t>
            </a:r>
            <a:r>
              <a:rPr lang="en-US" sz="2000" dirty="0" err="1"/>
              <a:t>PadLength</a:t>
            </a:r>
            <a:r>
              <a:rPr lang="en-US" sz="2000" dirty="0"/>
              <a:t>(8</a:t>
            </a:r>
            <a:r>
              <a:rPr lang="zh-CN" altLang="en-US" sz="2000" dirty="0"/>
              <a:t>位</a:t>
            </a:r>
            <a:r>
              <a:rPr lang="en-US" altLang="zh-CN" sz="2000" dirty="0"/>
              <a:t>)</a:t>
            </a:r>
            <a:r>
              <a:rPr lang="zh-CN" altLang="en-US" sz="2000" dirty="0"/>
              <a:t>：表示填充的字节数</a:t>
            </a:r>
          </a:p>
          <a:p>
            <a:r>
              <a:rPr lang="zh-CN" altLang="en-US" sz="2000" dirty="0"/>
              <a:t>    下一头部</a:t>
            </a:r>
            <a:r>
              <a:rPr lang="en-US" sz="2000" dirty="0" err="1"/>
              <a:t>NextHeader</a:t>
            </a:r>
            <a:r>
              <a:rPr lang="en-US" sz="2000" dirty="0"/>
              <a:t> (8</a:t>
            </a:r>
            <a:r>
              <a:rPr lang="zh-CN" altLang="en-US" sz="2000" dirty="0"/>
              <a:t>位</a:t>
            </a:r>
            <a:r>
              <a:rPr lang="en-US" altLang="zh-CN" sz="2000" dirty="0"/>
              <a:t>)</a:t>
            </a:r>
            <a:r>
              <a:rPr lang="zh-CN" altLang="en-US" sz="2000" dirty="0"/>
              <a:t>：标志下一头部的类型</a:t>
            </a:r>
            <a:r>
              <a:rPr lang="en-US" altLang="zh-CN" sz="2000" dirty="0"/>
              <a:t>(</a:t>
            </a:r>
            <a:r>
              <a:rPr lang="zh-CN" altLang="en-US" sz="2000" dirty="0"/>
              <a:t>被加密的数据类型</a:t>
            </a:r>
            <a:r>
              <a:rPr lang="en-US" altLang="zh-CN" sz="2000" dirty="0"/>
              <a:t>)</a:t>
            </a:r>
            <a:r>
              <a:rPr lang="zh-CN" altLang="en-US" sz="2000" dirty="0"/>
              <a:t>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5325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23D1A-35EC-5C41-88B1-93E603263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</a:t>
            </a:r>
            <a:r>
              <a:rPr lang="zh-CN" altLang="en-US" dirty="0"/>
              <a:t>数据拆包与封包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5F72C-9ED4-6244-8254-7E1AB0FAE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887" y="1456084"/>
            <a:ext cx="8640960" cy="567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25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49D21-AA85-1D43-A477-56265E0B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程序展示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92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13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SubTitle"/>
  <p:tag name="MH_ORDER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Other"/>
  <p:tag name="MH_ORDER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Title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YinZJG#"/>
  <p:tag name="MH_LAYOUT" val="TitleSubTitle"/>
  <p:tag name="MH" val="20161022181333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SubTitle"/>
  <p:tag name="MH_ORDER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Other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Other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Other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Other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SubTitle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SubTitle"/>
  <p:tag name="MH_ORDER" val="2"/>
</p:tagLst>
</file>

<file path=ppt/theme/theme1.xml><?xml version="1.0" encoding="utf-8"?>
<a:theme xmlns:a="http://schemas.openxmlformats.org/drawingml/2006/main" name="第一PPT，www.1ppt.com">
  <a:themeElements>
    <a:clrScheme name="自定义 4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358"/>
      </a:accent1>
      <a:accent2>
        <a:srgbClr val="18B29D"/>
      </a:accent2>
      <a:accent3>
        <a:srgbClr val="004358"/>
      </a:accent3>
      <a:accent4>
        <a:srgbClr val="18B29D"/>
      </a:accent4>
      <a:accent5>
        <a:srgbClr val="004358"/>
      </a:accent5>
      <a:accent6>
        <a:srgbClr val="18B29D"/>
      </a:accent6>
      <a:hlink>
        <a:srgbClr val="004358"/>
      </a:hlink>
      <a:folHlink>
        <a:srgbClr val="18B29D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1121</Words>
  <Application>Microsoft Macintosh PowerPoint</Application>
  <PresentationFormat>Custom</PresentationFormat>
  <Paragraphs>74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微软雅黑</vt:lpstr>
      <vt:lpstr>宋体</vt:lpstr>
      <vt:lpstr>Arial</vt:lpstr>
      <vt:lpstr>Calibri</vt:lpstr>
      <vt:lpstr>Calibri Light</vt:lpstr>
      <vt:lpstr>Impact</vt:lpstr>
      <vt:lpstr>第一PPT，www.1ppt.com</vt:lpstr>
      <vt:lpstr>PowerPoint Presentation</vt:lpstr>
      <vt:lpstr>PowerPoint Presentation</vt:lpstr>
      <vt:lpstr>IKE部分数据处理流程</vt:lpstr>
      <vt:lpstr>分流ESP和IKE及其他数据</vt:lpstr>
      <vt:lpstr>多进程及共享内存</vt:lpstr>
      <vt:lpstr>IP&amp;MAC映射表</vt:lpstr>
      <vt:lpstr>ESP数据包格式</vt:lpstr>
      <vt:lpstr>ESP数据拆包与封包</vt:lpstr>
      <vt:lpstr>程序展示</vt:lpstr>
      <vt:lpstr>工作量</vt:lpstr>
      <vt:lpstr>后期计划</vt:lpstr>
      <vt:lpstr>问题与困难 </vt:lpstr>
      <vt:lpstr>进度安排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/>
  <cp:keywords>www.1ppt.com</cp:keywords>
  <cp:lastModifiedBy/>
  <cp:revision>1</cp:revision>
  <cp:lastPrinted>2019-04-27T11:57:50Z</cp:lastPrinted>
  <dcterms:created xsi:type="dcterms:W3CDTF">2016-11-21T13:43:25Z</dcterms:created>
  <dcterms:modified xsi:type="dcterms:W3CDTF">2019-04-27T11:57:53Z</dcterms:modified>
</cp:coreProperties>
</file>